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mp4" ContentType="video/mp4"/>
  <Default Extension="mp3" ContentType="audio/mpeg"/>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1" r:id="rId1"/>
  </p:sldMasterIdLst>
  <p:notesMasterIdLst>
    <p:notesMasterId r:id="rId56"/>
  </p:notesMasterIdLst>
  <p:handoutMasterIdLst>
    <p:handoutMasterId r:id="rId57"/>
  </p:handoutMasterIdLst>
  <p:sldIdLst>
    <p:sldId id="926" r:id="rId2"/>
    <p:sldId id="990" r:id="rId3"/>
    <p:sldId id="1164" r:id="rId4"/>
    <p:sldId id="1163" r:id="rId5"/>
    <p:sldId id="1166" r:id="rId6"/>
    <p:sldId id="1170" r:id="rId7"/>
    <p:sldId id="1171" r:id="rId8"/>
    <p:sldId id="1168" r:id="rId9"/>
    <p:sldId id="1169" r:id="rId10"/>
    <p:sldId id="1178" r:id="rId11"/>
    <p:sldId id="1008" r:id="rId12"/>
    <p:sldId id="1179" r:id="rId13"/>
    <p:sldId id="1180" r:id="rId14"/>
    <p:sldId id="1158" r:id="rId15"/>
    <p:sldId id="1181" r:id="rId16"/>
    <p:sldId id="1153" r:id="rId17"/>
    <p:sldId id="1182" r:id="rId18"/>
    <p:sldId id="1156" r:id="rId19"/>
    <p:sldId id="1184" r:id="rId20"/>
    <p:sldId id="1098" r:id="rId21"/>
    <p:sldId id="1157" r:id="rId22"/>
    <p:sldId id="1173" r:id="rId23"/>
    <p:sldId id="1174" r:id="rId24"/>
    <p:sldId id="1175" r:id="rId25"/>
    <p:sldId id="1176" r:id="rId26"/>
    <p:sldId id="1062" r:id="rId27"/>
    <p:sldId id="1185" r:id="rId28"/>
    <p:sldId id="1186" r:id="rId29"/>
    <p:sldId id="1187" r:id="rId30"/>
    <p:sldId id="1188" r:id="rId31"/>
    <p:sldId id="1189" r:id="rId32"/>
    <p:sldId id="1190" r:id="rId33"/>
    <p:sldId id="1191" r:id="rId34"/>
    <p:sldId id="1192" r:id="rId35"/>
    <p:sldId id="1193" r:id="rId36"/>
    <p:sldId id="1194" r:id="rId37"/>
    <p:sldId id="1195" r:id="rId38"/>
    <p:sldId id="1196" r:id="rId39"/>
    <p:sldId id="1197" r:id="rId40"/>
    <p:sldId id="1198" r:id="rId41"/>
    <p:sldId id="1199" r:id="rId42"/>
    <p:sldId id="1076" r:id="rId43"/>
    <p:sldId id="1200" r:id="rId44"/>
    <p:sldId id="1201" r:id="rId45"/>
    <p:sldId id="1202" r:id="rId46"/>
    <p:sldId id="1058" r:id="rId47"/>
    <p:sldId id="1203" r:id="rId48"/>
    <p:sldId id="1204" r:id="rId49"/>
    <p:sldId id="1205" r:id="rId50"/>
    <p:sldId id="1206" r:id="rId51"/>
    <p:sldId id="1207" r:id="rId52"/>
    <p:sldId id="1208" r:id="rId53"/>
    <p:sldId id="1075" r:id="rId54"/>
    <p:sldId id="878" r:id="rId5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73"/>
    <p:restoredTop sz="93502"/>
  </p:normalViewPr>
  <p:slideViewPr>
    <p:cSldViewPr snapToGrid="0" snapToObjects="1">
      <p:cViewPr varScale="1">
        <p:scale>
          <a:sx n="86" d="100"/>
          <a:sy n="86" d="100"/>
        </p:scale>
        <p:origin x="200" y="240"/>
      </p:cViewPr>
      <p:guideLst>
        <p:guide orient="horz" pos="2160"/>
        <p:guide pos="2880"/>
      </p:guideLst>
    </p:cSldViewPr>
  </p:slideViewPr>
  <p:notesTextViewPr>
    <p:cViewPr>
      <p:scale>
        <a:sx n="100" d="100"/>
        <a:sy n="100" d="100"/>
      </p:scale>
      <p:origin x="0" y="0"/>
    </p:cViewPr>
  </p:notesTextViewPr>
  <p:sorterViewPr>
    <p:cViewPr>
      <p:scale>
        <a:sx n="137" d="100"/>
        <a:sy n="137" d="100"/>
      </p:scale>
      <p:origin x="0" y="22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EDADAAFE-5A4C-FD4E-B557-E6746B84F09E}" type="presOf" srcId="{C85933CD-E604-D64F-8627-A0B9CE3C3497}" destId="{8003497E-EE36-774C-935C-D3CA34D3025F}"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76AFE3CF-8724-5B40-9A99-777880EE7C3F}"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0C9A8D54-49FF-A147-B0A7-303FF5B10246}" type="presOf" srcId="{83844E56-9B84-1F4C-96F3-9E6AED045B69}" destId="{FC40E305-E0DF-C244-8548-A4A2C9105ABA}" srcOrd="0" destOrd="0" presId="urn:microsoft.com/office/officeart/2009/layout/CircleArrowProcess"/>
    <dgm:cxn modelId="{10945EF7-88DF-DC47-861D-359ED01E4D52}" type="presOf" srcId="{62728B36-285D-1041-8245-6EF312590895}" destId="{BAB21BB3-A0F9-B840-9715-1FC76155B0B8}" srcOrd="0" destOrd="0" presId="urn:microsoft.com/office/officeart/2009/layout/CircleArrowProcess"/>
    <dgm:cxn modelId="{C32688FF-4EB3-1B4D-9AED-FCA5320CCB6C}" type="presParOf" srcId="{FC40E305-E0DF-C244-8548-A4A2C9105ABA}" destId="{25429000-11BF-5949-B877-FA064F85D68A}" srcOrd="0" destOrd="0" presId="urn:microsoft.com/office/officeart/2009/layout/CircleArrowProcess"/>
    <dgm:cxn modelId="{925CE304-B8DE-654F-A4C3-5E906E83D723}" type="presParOf" srcId="{25429000-11BF-5949-B877-FA064F85D68A}" destId="{F003F09D-0DD9-464D-B63C-6ADC8A4410B3}" srcOrd="0" destOrd="0" presId="urn:microsoft.com/office/officeart/2009/layout/CircleArrowProcess"/>
    <dgm:cxn modelId="{CF7C69A5-0315-B843-822D-3ABA4329E25F}" type="presParOf" srcId="{FC40E305-E0DF-C244-8548-A4A2C9105ABA}" destId="{BAB21BB3-A0F9-B840-9715-1FC76155B0B8}" srcOrd="1" destOrd="0" presId="urn:microsoft.com/office/officeart/2009/layout/CircleArrowProcess"/>
    <dgm:cxn modelId="{85992E2D-F1E1-CE43-82B2-87A2C3835AB9}" type="presParOf" srcId="{FC40E305-E0DF-C244-8548-A4A2C9105ABA}" destId="{52557BCD-7463-5444-8B0E-9D76B4130D1E}" srcOrd="2" destOrd="0" presId="urn:microsoft.com/office/officeart/2009/layout/CircleArrowProcess"/>
    <dgm:cxn modelId="{BAE82446-5BFB-AD49-B444-A4AC1A527E34}" type="presParOf" srcId="{52557BCD-7463-5444-8B0E-9D76B4130D1E}" destId="{1E86620D-846F-6741-A45E-18D834F1DF08}" srcOrd="0" destOrd="0" presId="urn:microsoft.com/office/officeart/2009/layout/CircleArrowProcess"/>
    <dgm:cxn modelId="{F13AB555-894F-094B-A2D7-706C9C2E8F0D}" type="presParOf" srcId="{FC40E305-E0DF-C244-8548-A4A2C9105ABA}" destId="{8003497E-EE36-774C-935C-D3CA34D3025F}" srcOrd="3" destOrd="0" presId="urn:microsoft.com/office/officeart/2009/layout/CircleArrowProcess"/>
    <dgm:cxn modelId="{548B5044-CC28-1F49-88D9-9C262E6D15CF}" type="presParOf" srcId="{FC40E305-E0DF-C244-8548-A4A2C9105ABA}" destId="{40A59447-4FE0-A645-B08E-131F78D3659D}" srcOrd="4" destOrd="0" presId="urn:microsoft.com/office/officeart/2009/layout/CircleArrowProcess"/>
    <dgm:cxn modelId="{95FD2A2F-931E-E842-965C-8667669E61C6}" type="presParOf" srcId="{40A59447-4FE0-A645-B08E-131F78D3659D}" destId="{657DC6E9-F4D5-DC4A-A75B-7281836DEFFA}" srcOrd="0" destOrd="0" presId="urn:microsoft.com/office/officeart/2009/layout/CircleArrowProcess"/>
    <dgm:cxn modelId="{27769C20-0BB1-9145-85F2-52936A348D53}"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2/14/18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2/14/18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a:t>
            </a:fld>
            <a:endParaRPr lang="uk-UA"/>
          </a:p>
        </p:txBody>
      </p:sp>
    </p:spTree>
    <p:extLst>
      <p:ext uri="{BB962C8B-B14F-4D97-AF65-F5344CB8AC3E}">
        <p14:creationId xmlns:p14="http://schemas.microsoft.com/office/powerpoint/2010/main" val="2147080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54</a:t>
            </a:fld>
            <a:endParaRPr lang="en-US" dirty="0"/>
          </a:p>
        </p:txBody>
      </p:sp>
    </p:spTree>
    <p:extLst>
      <p:ext uri="{BB962C8B-B14F-4D97-AF65-F5344CB8AC3E}">
        <p14:creationId xmlns:p14="http://schemas.microsoft.com/office/powerpoint/2010/main" val="1398619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a:t>
            </a:fld>
            <a:endParaRPr lang="en-US" dirty="0"/>
          </a:p>
        </p:txBody>
      </p:sp>
    </p:spTree>
    <p:extLst>
      <p:ext uri="{BB962C8B-B14F-4D97-AF65-F5344CB8AC3E}">
        <p14:creationId xmlns:p14="http://schemas.microsoft.com/office/powerpoint/2010/main" val="1618031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a:t>
            </a:fld>
            <a:endParaRPr lang="en-US" dirty="0"/>
          </a:p>
        </p:txBody>
      </p:sp>
    </p:spTree>
    <p:extLst>
      <p:ext uri="{BB962C8B-B14F-4D97-AF65-F5344CB8AC3E}">
        <p14:creationId xmlns:p14="http://schemas.microsoft.com/office/powerpoint/2010/main" val="1573739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C63874-E894-1B4E-BB8F-D257F6129ED7}" type="slidenum">
              <a:rPr lang="en-US"/>
              <a:pPr/>
              <a:t>18</a:t>
            </a:fld>
            <a:endParaRPr lang="en-US" dirty="0"/>
          </a:p>
        </p:txBody>
      </p:sp>
    </p:spTree>
    <p:extLst>
      <p:ext uri="{BB962C8B-B14F-4D97-AF65-F5344CB8AC3E}">
        <p14:creationId xmlns:p14="http://schemas.microsoft.com/office/powerpoint/2010/main" val="975885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20</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584419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21</a:t>
            </a:fld>
            <a:endParaRPr lang="uk-UA"/>
          </a:p>
        </p:txBody>
      </p:sp>
    </p:spTree>
    <p:extLst>
      <p:ext uri="{BB962C8B-B14F-4D97-AF65-F5344CB8AC3E}">
        <p14:creationId xmlns:p14="http://schemas.microsoft.com/office/powerpoint/2010/main" val="957390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24</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991173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25</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913876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37</a:t>
            </a:fld>
            <a:endParaRPr lang="en-US" dirty="0"/>
          </a:p>
        </p:txBody>
      </p:sp>
    </p:spTree>
    <p:extLst>
      <p:ext uri="{BB962C8B-B14F-4D97-AF65-F5344CB8AC3E}">
        <p14:creationId xmlns:p14="http://schemas.microsoft.com/office/powerpoint/2010/main" val="1001005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572531142"/>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25.png"/><Relationship Id="rId9" Type="http://schemas.openxmlformats.org/officeDocument/2006/relationships/image" Target="../media/image26.jpeg"/><Relationship Id="rId10"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tiff"/><Relationship Id="rId4"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26.xml.rels><?xml version="1.0" encoding="UTF-8" standalone="yes"?>
<Relationships xmlns="http://schemas.openxmlformats.org/package/2006/relationships"><Relationship Id="rId3" Type="http://schemas.openxmlformats.org/officeDocument/2006/relationships/image" Target="../media/image32.tiff"/><Relationship Id="rId4" Type="http://schemas.openxmlformats.org/officeDocument/2006/relationships/image" Target="../media/image33.tiff"/><Relationship Id="rId1" Type="http://schemas.openxmlformats.org/officeDocument/2006/relationships/slideLayout" Target="../slideLayouts/slideLayout16.xml"/><Relationship Id="rId2" Type="http://schemas.openxmlformats.org/officeDocument/2006/relationships/image" Target="../media/image31.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 Id="rId3"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5" Type="http://schemas.openxmlformats.org/officeDocument/2006/relationships/image" Target="../media/image40.jpeg"/><Relationship Id="rId1" Type="http://schemas.openxmlformats.org/officeDocument/2006/relationships/slideLayout" Target="../slideLayouts/slideLayout6.xml"/><Relationship Id="rId2"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emf"/><Relationship Id="rId5" Type="http://schemas.openxmlformats.org/officeDocument/2006/relationships/image" Target="../media/image6.tiff"/><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tif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8.png"/><Relationship Id="rId1" Type="http://schemas.microsoft.com/office/2007/relationships/media" Target="../media/media2.mp3"/><Relationship Id="rId2" Type="http://schemas.openxmlformats.org/officeDocument/2006/relationships/audio" Target="../media/media2.mp3"/></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jpeg"/><Relationship Id="rId6"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tiff"/><Relationship Id="rId3" Type="http://schemas.openxmlformats.org/officeDocument/2006/relationships/image" Target="../media/image2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11.jpeg"/><Relationship Id="rId6" Type="http://schemas.openxmlformats.org/officeDocument/2006/relationships/image" Target="../media/image12.png"/><Relationship Id="rId7"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4.png"/><Relationship Id="rId1" Type="http://schemas.microsoft.com/office/2007/relationships/media" Target="../media/media1.mp4"/><Relationship Id="rId2" Type="http://schemas.openxmlformats.org/officeDocument/2006/relationships/video" Target="../media/media1.mp4"/></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a:xfrm>
            <a:off x="195942" y="-151256"/>
            <a:ext cx="8621485" cy="1696251"/>
          </a:xfrm>
        </p:spPr>
        <p:txBody>
          <a:bodyPr>
            <a:normAutofit/>
          </a:bodyPr>
          <a:lstStyle/>
          <a:p>
            <a:pPr algn="ctr"/>
            <a:r>
              <a:rPr lang="en-US" b="1">
                <a:solidFill>
                  <a:schemeClr val="tx1"/>
                </a:solidFill>
              </a:rPr>
              <a:t>CURRICULUM DEVELOPMENT</a:t>
            </a:r>
            <a:endParaRPr lang="en-US">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1</a:t>
            </a:fld>
            <a:endParaRPr lang="en-US"/>
          </a:p>
        </p:txBody>
      </p:sp>
      <p:pic>
        <p:nvPicPr>
          <p:cNvPr id="9" name="Content Placeholder 3"/>
          <p:cNvPicPr>
            <a:picLocks noChangeAspect="1"/>
          </p:cNvPicPr>
          <p:nvPr/>
        </p:nvPicPr>
        <p:blipFill rotWithShape="1">
          <a:blip r:embed="rId3"/>
          <a:srcRect t="4171" r="4657" b="9532"/>
          <a:stretch/>
        </p:blipFill>
        <p:spPr>
          <a:xfrm>
            <a:off x="1968262" y="1168859"/>
            <a:ext cx="5076845" cy="4928011"/>
          </a:xfrm>
          <a:prstGeom prst="rect">
            <a:avLst/>
          </a:prstGeom>
          <a:effectLst>
            <a:outerShdw blurRad="50800" dir="14400000">
              <a:srgbClr val="000000">
                <a:alpha val="40000"/>
              </a:srgbClr>
            </a:outerShdw>
          </a:effectLst>
        </p:spPr>
      </p:pic>
    </p:spTree>
    <p:extLst>
      <p:ext uri="{BB962C8B-B14F-4D97-AF65-F5344CB8AC3E}">
        <p14:creationId xmlns:p14="http://schemas.microsoft.com/office/powerpoint/2010/main" val="18377614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16306"/>
            <a:ext cx="8953500" cy="990600"/>
          </a:xfrm>
        </p:spPr>
        <p:txBody>
          <a:bodyPr>
            <a:normAutofit fontScale="90000"/>
          </a:bodyPr>
          <a:lstStyle/>
          <a:p>
            <a:r>
              <a:rPr lang="en-US" sz="4000">
                <a:solidFill>
                  <a:schemeClr val="tx1"/>
                </a:solidFill>
              </a:rPr>
              <a:t>Schooling Around the World</a:t>
            </a:r>
            <a:br>
              <a:rPr lang="en-US" sz="4000">
                <a:solidFill>
                  <a:schemeClr val="tx1"/>
                </a:solidFill>
              </a:rPr>
            </a:br>
            <a:r>
              <a:rPr lang="en-US" sz="2700">
                <a:solidFill>
                  <a:schemeClr val="tx1"/>
                </a:solidFill>
              </a:rPr>
              <a:t>What role does school play in our lives?</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nvPr>
        </p:nvGraphicFramePr>
        <p:xfrm>
          <a:off x="190500" y="1106906"/>
          <a:ext cx="8575674" cy="1920240"/>
        </p:xfrm>
        <a:graphic>
          <a:graphicData uri="http://schemas.openxmlformats.org/drawingml/2006/table">
            <a:tbl>
              <a:tblPr firstRow="1" bandRow="1">
                <a:tableStyleId>{5C22544A-7EE6-4342-B048-85BDC9FD1C3A}</a:tableStyleId>
              </a:tblPr>
              <a:tblGrid>
                <a:gridCol w="2858558"/>
                <a:gridCol w="2858558"/>
                <a:gridCol w="2858558"/>
              </a:tblGrid>
              <a:tr h="1909763">
                <a:tc>
                  <a:txBody>
                    <a:bodyPr/>
                    <a:lstStyle/>
                    <a:p>
                      <a:pPr algn="ctr"/>
                      <a:r>
                        <a:rPr lang="en-US" sz="2000" u="sng" dirty="0" smtClean="0">
                          <a:solidFill>
                            <a:schemeClr val="bg1"/>
                          </a:solidFill>
                        </a:rPr>
                        <a:t>Interpretive Mode</a:t>
                      </a:r>
                    </a:p>
                    <a:p>
                      <a:pPr lvl="0"/>
                      <a:r>
                        <a:rPr kumimoji="0" lang="en-US" sz="2000" b="0" kern="1200">
                          <a:solidFill>
                            <a:schemeClr val="bg1"/>
                          </a:solidFill>
                          <a:effectLst/>
                          <a:latin typeface="+mn-lt"/>
                          <a:ea typeface="+mn-ea"/>
                          <a:cs typeface="+mn-cs"/>
                        </a:rPr>
                        <a:t>Read school schedules from other countries and draw conclusions about similarities and differences.</a:t>
                      </a:r>
                      <a:endParaRPr lang="en-US" sz="1400" b="0" u="sng" dirty="0" smtClean="0">
                        <a:solidFill>
                          <a:schemeClr val="bg1"/>
                        </a:solidFill>
                      </a:endParaRPr>
                    </a:p>
                  </a:txBody>
                  <a:tcPr>
                    <a:solidFill>
                      <a:schemeClr val="accent1">
                        <a:lumMod val="20000"/>
                        <a:lumOff val="80000"/>
                      </a:schemeClr>
                    </a:solidFill>
                  </a:tcPr>
                </a:tc>
                <a:tc>
                  <a:txBody>
                    <a:bodyPr/>
                    <a:lstStyle/>
                    <a:p>
                      <a:pPr algn="ctr"/>
                      <a:r>
                        <a:rPr lang="en-US" sz="2000" u="sng" dirty="0" smtClean="0">
                          <a:solidFill>
                            <a:schemeClr val="bg1"/>
                          </a:solidFill>
                        </a:rPr>
                        <a:t>Interpretive M</a:t>
                      </a:r>
                      <a:r>
                        <a:rPr lang="en-US" sz="1400" u="sng" dirty="0" smtClean="0">
                          <a:solidFill>
                            <a:schemeClr val="bg1"/>
                          </a:solidFill>
                        </a:rPr>
                        <a:t>ode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kern="1200">
                          <a:solidFill>
                            <a:schemeClr val="bg1"/>
                          </a:solidFill>
                          <a:effectLst/>
                          <a:latin typeface="+mn-lt"/>
                          <a:ea typeface="+mn-ea"/>
                          <a:cs typeface="+mn-cs"/>
                        </a:rPr>
                        <a:t>Read ads or lists about school supplies and indicate what is needed.</a:t>
                      </a:r>
                      <a:endParaRPr lang="en-US" sz="1400" u="sng" dirty="0" smtClean="0">
                        <a:solidFill>
                          <a:schemeClr val="bg1"/>
                        </a:solidFill>
                      </a:endParaRPr>
                    </a:p>
                  </a:txBody>
                  <a:tcPr>
                    <a:solidFill>
                      <a:schemeClr val="accent1">
                        <a:lumMod val="20000"/>
                        <a:lumOff val="80000"/>
                      </a:schemeClr>
                    </a:solidFill>
                  </a:tcPr>
                </a:tc>
                <a:tc>
                  <a:txBody>
                    <a:bodyPr/>
                    <a:lstStyle/>
                    <a:p>
                      <a:pPr algn="ctr"/>
                      <a:r>
                        <a:rPr lang="en-US" sz="2000" u="sng" dirty="0" smtClean="0">
                          <a:solidFill>
                            <a:schemeClr val="bg1"/>
                          </a:solidFill>
                        </a:rPr>
                        <a:t>Interpretive Mode</a:t>
                      </a:r>
                    </a:p>
                    <a:p>
                      <a:pPr algn="l"/>
                      <a:r>
                        <a:rPr kumimoji="0" lang="en-US" sz="2000" b="0" kern="1200">
                          <a:solidFill>
                            <a:schemeClr val="bg1"/>
                          </a:solidFill>
                          <a:effectLst/>
                          <a:latin typeface="+mn-lt"/>
                          <a:ea typeface="+mn-ea"/>
                          <a:cs typeface="+mn-cs"/>
                        </a:rPr>
                        <a:t>Listen as individuals give their opinions about information related to school and demonstrate comprehension.</a:t>
                      </a:r>
                      <a:endParaRPr lang="en-US" sz="2000" u="sng" dirty="0" smtClean="0">
                        <a:solidFill>
                          <a:schemeClr val="bg1"/>
                        </a:solidFill>
                      </a:endParaRPr>
                    </a:p>
                  </a:txBody>
                  <a:tcPr>
                    <a:solidFill>
                      <a:schemeClr val="accent1">
                        <a:lumMod val="20000"/>
                        <a:lumOff val="80000"/>
                      </a:schemeClr>
                    </a:solidFill>
                  </a:tcPr>
                </a:tc>
              </a:tr>
            </a:tbl>
          </a:graphicData>
        </a:graphic>
      </p:graphicFrame>
      <p:graphicFrame>
        <p:nvGraphicFramePr>
          <p:cNvPr id="6" name="Table 5"/>
          <p:cNvGraphicFramePr>
            <a:graphicFrameLocks noGrp="1"/>
          </p:cNvGraphicFramePr>
          <p:nvPr>
            <p:extLst/>
          </p:nvPr>
        </p:nvGraphicFramePr>
        <p:xfrm>
          <a:off x="190500" y="3277236"/>
          <a:ext cx="8584469" cy="3444240"/>
        </p:xfrm>
        <a:graphic>
          <a:graphicData uri="http://schemas.openxmlformats.org/drawingml/2006/table">
            <a:tbl>
              <a:tblPr firstRow="1" bandRow="1">
                <a:tableStyleId>{5C22544A-7EE6-4342-B048-85BDC9FD1C3A}</a:tableStyleId>
              </a:tblPr>
              <a:tblGrid>
                <a:gridCol w="5138738"/>
                <a:gridCol w="3445731"/>
              </a:tblGrid>
              <a:tr h="2036394">
                <a:tc>
                  <a:txBody>
                    <a:bodyPr/>
                    <a:lstStyle/>
                    <a:p>
                      <a:pPr algn="ctr"/>
                      <a:r>
                        <a:rPr lang="en-US" sz="2000" u="sng" kern="1200" dirty="0" smtClean="0">
                          <a:solidFill>
                            <a:schemeClr val="bg1"/>
                          </a:solidFill>
                          <a:effectLst/>
                        </a:rPr>
                        <a:t>Presentational Mode</a:t>
                      </a:r>
                    </a:p>
                    <a:p>
                      <a:r>
                        <a:rPr lang="en-US" sz="2000" b="1" kern="1200">
                          <a:solidFill>
                            <a:schemeClr val="bg1"/>
                          </a:solidFill>
                          <a:effectLst/>
                          <a:latin typeface="+mn-lt"/>
                          <a:ea typeface="+mn-ea"/>
                          <a:cs typeface="+mn-cs"/>
                        </a:rPr>
                        <a:t>On Demand </a:t>
                      </a:r>
                      <a:r>
                        <a:rPr lang="en-US" sz="2000" b="0" kern="1200">
                          <a:solidFill>
                            <a:schemeClr val="bg1"/>
                          </a:solidFill>
                          <a:effectLst/>
                          <a:latin typeface="+mn-lt"/>
                          <a:ea typeface="+mn-ea"/>
                          <a:cs typeface="+mn-cs"/>
                        </a:rPr>
                        <a:t>– Explain the advantages and disadvantages of your school. Comment on things that you like and don’t like. Give a reason why school is or is not important in your life. Comment on a couple of things that you like or don’t like about schooling in other countries. </a:t>
                      </a:r>
                    </a:p>
                    <a:p>
                      <a:r>
                        <a:rPr lang="en-US" sz="2000" b="1" kern="1200">
                          <a:solidFill>
                            <a:schemeClr val="bg1"/>
                          </a:solidFill>
                          <a:effectLst/>
                          <a:latin typeface="+mn-lt"/>
                          <a:ea typeface="+mn-ea"/>
                          <a:cs typeface="+mn-cs"/>
                        </a:rPr>
                        <a:t>Project</a:t>
                      </a:r>
                      <a:r>
                        <a:rPr lang="en-US" sz="2000" b="0" kern="1200">
                          <a:solidFill>
                            <a:schemeClr val="bg1"/>
                          </a:solidFill>
                          <a:effectLst/>
                          <a:latin typeface="+mn-lt"/>
                          <a:ea typeface="+mn-ea"/>
                          <a:cs typeface="+mn-cs"/>
                        </a:rPr>
                        <a:t> - Create a multi-media presentation that will introduce your school to other speakers of the target language. </a:t>
                      </a:r>
                      <a:endParaRPr lang="en-US" sz="2000" b="0" u="sng" kern="1200" dirty="0" smtClean="0">
                        <a:solidFill>
                          <a:schemeClr val="bg1"/>
                        </a:solidFill>
                        <a:effectLst/>
                      </a:endParaRPr>
                    </a:p>
                  </a:txBody>
                  <a:tcPr>
                    <a:solidFill>
                      <a:schemeClr val="accent1">
                        <a:lumMod val="20000"/>
                        <a:lumOff val="80000"/>
                      </a:schemeClr>
                    </a:solidFill>
                  </a:tcPr>
                </a:tc>
                <a:tc>
                  <a:txBody>
                    <a:bodyPr/>
                    <a:lstStyle/>
                    <a:p>
                      <a:pPr algn="ctr"/>
                      <a:r>
                        <a:rPr lang="en-US" sz="2000" u="sng" kern="1200" dirty="0" smtClean="0">
                          <a:solidFill>
                            <a:schemeClr val="bg1"/>
                          </a:solidFill>
                          <a:effectLst/>
                        </a:rPr>
                        <a:t>Interpersonal Mode</a:t>
                      </a:r>
                    </a:p>
                    <a:p>
                      <a:pPr algn="l"/>
                      <a:r>
                        <a:rPr kumimoji="0" lang="en-US" sz="2000" b="0" kern="1200">
                          <a:solidFill>
                            <a:schemeClr val="bg1"/>
                          </a:solidFill>
                          <a:effectLst/>
                          <a:latin typeface="+mn-lt"/>
                          <a:ea typeface="+mn-ea"/>
                          <a:cs typeface="+mn-cs"/>
                        </a:rPr>
                        <a:t>Have a conversation where you discuss school and education. Comment on what you like and don’t like about your school and make comparisons to other schools in other countries. Give your opinion about why education is or is not important.</a:t>
                      </a:r>
                      <a:endParaRPr lang="en-US" sz="2000" u="sng" kern="1200" dirty="0" smtClean="0">
                        <a:solidFill>
                          <a:schemeClr val="bg1"/>
                        </a:solidFill>
                        <a:effectLst/>
                      </a:endParaRPr>
                    </a:p>
                  </a:txBody>
                  <a:tcPr>
                    <a:solidFill>
                      <a:schemeClr val="accent1">
                        <a:lumMod val="20000"/>
                        <a:lumOff val="80000"/>
                      </a:schemeClr>
                    </a:solidFill>
                  </a:tcPr>
                </a:tc>
              </a:tr>
            </a:tbl>
          </a:graphicData>
        </a:graphic>
      </p:graphicFrame>
      <p:sp>
        <p:nvSpPr>
          <p:cNvPr id="8" name="TextBox 7"/>
          <p:cNvSpPr txBox="1"/>
          <p:nvPr/>
        </p:nvSpPr>
        <p:spPr>
          <a:xfrm>
            <a:off x="409036" y="2981546"/>
            <a:ext cx="8138602" cy="33855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600" b="1" dirty="0"/>
              <a:t>Communication –  Collaboration – Creativity – Critical Thinking</a:t>
            </a:r>
          </a:p>
        </p:txBody>
      </p:sp>
    </p:spTree>
    <p:extLst>
      <p:ext uri="{BB962C8B-B14F-4D97-AF65-F5344CB8AC3E}">
        <p14:creationId xmlns:p14="http://schemas.microsoft.com/office/powerpoint/2010/main" val="7442723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8061"/>
          <a:stretch/>
        </p:blipFill>
        <p:spPr bwMode="auto">
          <a:xfrm>
            <a:off x="0" y="1297068"/>
            <a:ext cx="9143999" cy="4256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59776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28588"/>
            <a:ext cx="7886700" cy="1214437"/>
          </a:xfrm>
          <a:solidFill>
            <a:schemeClr val="accent1"/>
          </a:solidFill>
        </p:spPr>
        <p:txBody>
          <a:bodyPr>
            <a:normAutofit fontScale="90000"/>
          </a:bodyPr>
          <a:lstStyle/>
          <a:p>
            <a:pPr algn="ctr"/>
            <a:r>
              <a:rPr lang="en-US">
                <a:solidFill>
                  <a:schemeClr val="tx1"/>
                </a:solidFill>
              </a:rPr>
              <a:t>Unit Can Do Statements are tasks that are specific to the unit. </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6D22F896-40B5-4ADD-8801-0D06FADFA095}" type="slidenum">
              <a:rPr lang="en-US" dirty="0"/>
              <a:t>12</a:t>
            </a:fld>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07845739"/>
              </p:ext>
            </p:extLst>
          </p:nvPr>
        </p:nvGraphicFramePr>
        <p:xfrm>
          <a:off x="272102" y="1397000"/>
          <a:ext cx="8557572" cy="5324476"/>
        </p:xfrm>
        <a:graphic>
          <a:graphicData uri="http://schemas.openxmlformats.org/drawingml/2006/table">
            <a:tbl>
              <a:tblPr firstRow="1" bandRow="1">
                <a:tableStyleId>{69CF1AB2-1976-4502-BF36-3FF5EA218861}</a:tableStyleId>
              </a:tblPr>
              <a:tblGrid>
                <a:gridCol w="1809234"/>
                <a:gridCol w="6748338"/>
              </a:tblGrid>
              <a:tr h="1728788">
                <a:tc>
                  <a:txBody>
                    <a:bodyPr/>
                    <a:lstStyle/>
                    <a:p>
                      <a:pPr marL="0" marR="0">
                        <a:spcBef>
                          <a:spcPts val="0"/>
                        </a:spcBef>
                        <a:spcAft>
                          <a:spcPts val="0"/>
                        </a:spcAft>
                      </a:pPr>
                      <a:r>
                        <a:rPr lang="en-US" sz="2000" b="0">
                          <a:effectLst/>
                          <a:latin typeface="+mn-lt"/>
                          <a:ea typeface="宋体" charset="-122"/>
                          <a:cs typeface="Times New Roman" charset="0"/>
                        </a:rPr>
                        <a:t>Interpretive</a:t>
                      </a:r>
                    </a:p>
                  </a:txBody>
                  <a:tcPr marL="68580" marR="68580" marT="0" marB="0" anchor="ctr"/>
                </a:tc>
                <a:tc>
                  <a:txBody>
                    <a:bodyPr/>
                    <a:lstStyle/>
                    <a:p>
                      <a:pPr marL="342900" marR="0" lvl="0" indent="-342900">
                        <a:spcBef>
                          <a:spcPts val="0"/>
                        </a:spcBef>
                        <a:spcAft>
                          <a:spcPts val="0"/>
                        </a:spcAft>
                        <a:buFont typeface="Symbol" charset="2"/>
                        <a:buChar char=""/>
                      </a:pPr>
                      <a:r>
                        <a:rPr lang="en-US" sz="2000" b="0">
                          <a:effectLst/>
                          <a:latin typeface="+mn-lt"/>
                          <a:ea typeface="Times New Roman" charset="0"/>
                          <a:cs typeface="Times New Roman" charset="0"/>
                        </a:rPr>
                        <a:t>(L&amp;R) I can understand details about school schedules. </a:t>
                      </a:r>
                    </a:p>
                    <a:p>
                      <a:pPr marL="342900" marR="0" lvl="0" indent="-342900">
                        <a:spcBef>
                          <a:spcPts val="0"/>
                        </a:spcBef>
                        <a:spcAft>
                          <a:spcPts val="0"/>
                        </a:spcAft>
                        <a:buFont typeface="Symbol" charset="2"/>
                        <a:buChar char=""/>
                      </a:pPr>
                      <a:r>
                        <a:rPr lang="en-US" sz="2000" b="0">
                          <a:effectLst/>
                          <a:latin typeface="+mn-lt"/>
                          <a:ea typeface="Times New Roman" charset="0"/>
                          <a:cs typeface="Times New Roman" charset="0"/>
                        </a:rPr>
                        <a:t>(R) I can read supply lists, determine what I have and need for my classes. </a:t>
                      </a:r>
                    </a:p>
                    <a:p>
                      <a:pPr marL="342900" marR="0" lvl="0" indent="-342900">
                        <a:spcBef>
                          <a:spcPts val="0"/>
                        </a:spcBef>
                        <a:spcAft>
                          <a:spcPts val="0"/>
                        </a:spcAft>
                        <a:buFont typeface="Symbol" charset="2"/>
                        <a:buChar char=""/>
                      </a:pPr>
                      <a:r>
                        <a:rPr lang="en-US" sz="2000" b="0">
                          <a:effectLst/>
                          <a:latin typeface="+mn-lt"/>
                          <a:ea typeface="Times New Roman" charset="0"/>
                          <a:cs typeface="Times New Roman" charset="0"/>
                        </a:rPr>
                        <a:t>(L&amp;R) I can understand details about the basic right of education for all.</a:t>
                      </a:r>
                    </a:p>
                  </a:txBody>
                  <a:tcPr marL="68580" marR="68580" marT="0" marB="0" anchor="ctr"/>
                </a:tc>
              </a:tr>
              <a:tr h="1685925">
                <a:tc>
                  <a:txBody>
                    <a:bodyPr/>
                    <a:lstStyle/>
                    <a:p>
                      <a:pPr marL="0" marR="0">
                        <a:spcBef>
                          <a:spcPts val="0"/>
                        </a:spcBef>
                        <a:spcAft>
                          <a:spcPts val="0"/>
                        </a:spcAft>
                      </a:pPr>
                      <a:r>
                        <a:rPr lang="en-US" sz="2000" b="1">
                          <a:effectLst/>
                          <a:latin typeface="+mn-lt"/>
                          <a:ea typeface="宋体" charset="-122"/>
                          <a:cs typeface="Times New Roman" charset="0"/>
                        </a:rPr>
                        <a:t>Presentational </a:t>
                      </a:r>
                      <a:endParaRPr lang="en-US" sz="2000">
                        <a:effectLst/>
                        <a:latin typeface="+mn-lt"/>
                        <a:ea typeface="宋体" charset="-122"/>
                        <a:cs typeface="Times New Roman" charset="0"/>
                      </a:endParaRPr>
                    </a:p>
                  </a:txBody>
                  <a:tcPr marL="68580" marR="68580" marT="0" marB="0" anchor="ctr"/>
                </a:tc>
                <a:tc>
                  <a:txBody>
                    <a:bodyPr/>
                    <a:lstStyle/>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(S &amp; W) I can talk and write about schools around the world. </a:t>
                      </a:r>
                    </a:p>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(S &amp; W) I can give simple reasons why school is important in my life and for all children. </a:t>
                      </a:r>
                    </a:p>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(S &amp; W) I can introduce my school to others and explain what I can do to learn.</a:t>
                      </a:r>
                    </a:p>
                  </a:txBody>
                  <a:tcPr marL="68580" marR="68580" marT="0" marB="0" anchor="ctr"/>
                </a:tc>
              </a:tr>
              <a:tr h="1909763">
                <a:tc>
                  <a:txBody>
                    <a:bodyPr/>
                    <a:lstStyle/>
                    <a:p>
                      <a:pPr marL="0" marR="0">
                        <a:spcBef>
                          <a:spcPts val="0"/>
                        </a:spcBef>
                        <a:spcAft>
                          <a:spcPts val="0"/>
                        </a:spcAft>
                      </a:pPr>
                      <a:r>
                        <a:rPr lang="en-US" sz="2000" b="1">
                          <a:effectLst/>
                          <a:latin typeface="+mn-lt"/>
                          <a:ea typeface="宋体" charset="-122"/>
                          <a:cs typeface="Times New Roman" charset="0"/>
                        </a:rPr>
                        <a:t>Interpersonal</a:t>
                      </a:r>
                      <a:endParaRPr lang="en-US" sz="2000">
                        <a:effectLst/>
                        <a:latin typeface="+mn-lt"/>
                        <a:ea typeface="宋体" charset="-122"/>
                        <a:cs typeface="Times New Roman" charset="0"/>
                      </a:endParaRPr>
                    </a:p>
                  </a:txBody>
                  <a:tcPr marL="68580" marR="68580" marT="0" marB="0" anchor="ctr"/>
                </a:tc>
                <a:tc>
                  <a:txBody>
                    <a:bodyPr/>
                    <a:lstStyle/>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I can ask and answer simple questions about my school and schools from around the world. </a:t>
                      </a:r>
                    </a:p>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I can discuss my opinions about school and explain what I can do to learn.</a:t>
                      </a:r>
                    </a:p>
                    <a:p>
                      <a:pPr marL="342900" marR="0" lvl="0" indent="-342900">
                        <a:spcBef>
                          <a:spcPts val="0"/>
                        </a:spcBef>
                        <a:spcAft>
                          <a:spcPts val="0"/>
                        </a:spcAft>
                        <a:buFont typeface="Symbol" charset="2"/>
                        <a:buChar char=""/>
                      </a:pPr>
                      <a:r>
                        <a:rPr lang="en-US" sz="2000">
                          <a:effectLst/>
                          <a:latin typeface="+mn-lt"/>
                          <a:ea typeface="Times New Roman" charset="0"/>
                          <a:cs typeface="Times New Roman" charset="0"/>
                        </a:rPr>
                        <a:t>I can ask and answer questions about  how I and others go to school.</a:t>
                      </a:r>
                    </a:p>
                  </a:txBody>
                  <a:tcPr marL="68580" marR="68580" marT="0" marB="0" anchor="ctr"/>
                </a:tc>
              </a:tr>
            </a:tbl>
          </a:graphicData>
        </a:graphic>
      </p:graphicFrame>
    </p:spTree>
    <p:extLst>
      <p:ext uri="{BB962C8B-B14F-4D97-AF65-F5344CB8AC3E}">
        <p14:creationId xmlns:p14="http://schemas.microsoft.com/office/powerpoint/2010/main" val="204113053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85320066"/>
              </p:ext>
            </p:extLst>
          </p:nvPr>
        </p:nvGraphicFramePr>
        <p:xfrm>
          <a:off x="381000" y="957554"/>
          <a:ext cx="8382000" cy="5763922"/>
        </p:xfrm>
        <a:graphic>
          <a:graphicData uri="http://schemas.openxmlformats.org/drawingml/2006/table">
            <a:tbl>
              <a:tblPr firstRow="1" bandRow="1">
                <a:tableStyleId>{5C22544A-7EE6-4342-B048-85BDC9FD1C3A}</a:tableStyleId>
              </a:tblPr>
              <a:tblGrid>
                <a:gridCol w="5689600"/>
                <a:gridCol w="787400"/>
                <a:gridCol w="1029855"/>
                <a:gridCol w="875145"/>
              </a:tblGrid>
              <a:tr h="457199">
                <a:tc>
                  <a:txBody>
                    <a:bodyPr/>
                    <a:lstStyle/>
                    <a:p>
                      <a:pPr algn="l"/>
                      <a:r>
                        <a:rPr lang="en-US" sz="2000" b="0" dirty="0"/>
                        <a:t>I</a:t>
                      </a:r>
                      <a:r>
                        <a:rPr lang="en-US" sz="2000" b="0" baseline="0" dirty="0"/>
                        <a:t> can</a:t>
                      </a:r>
                      <a:endParaRPr lang="en-US" sz="2000" b="0" dirty="0"/>
                    </a:p>
                  </a:txBody>
                  <a:tcPr anchor="ctr"/>
                </a:tc>
                <a:tc>
                  <a:txBody>
                    <a:bodyPr/>
                    <a:lstStyle/>
                    <a:p>
                      <a:pPr algn="ctr"/>
                      <a:r>
                        <a:rPr lang="en-US" sz="2000" b="0" dirty="0"/>
                        <a:t>Yes</a:t>
                      </a:r>
                    </a:p>
                  </a:txBody>
                  <a:tcPr anchor="ctr"/>
                </a:tc>
                <a:tc>
                  <a:txBody>
                    <a:bodyPr/>
                    <a:lstStyle/>
                    <a:p>
                      <a:pPr algn="ctr"/>
                      <a:r>
                        <a:rPr lang="en-US" sz="2000" b="0" dirty="0"/>
                        <a:t>With </a:t>
                      </a:r>
                      <a:r>
                        <a:rPr lang="en-US" sz="2000" b="0" dirty="0" smtClean="0"/>
                        <a:t>help</a:t>
                      </a:r>
                      <a:endParaRPr lang="en-US" sz="2000" b="0" dirty="0"/>
                    </a:p>
                  </a:txBody>
                  <a:tcPr anchor="ctr"/>
                </a:tc>
                <a:tc>
                  <a:txBody>
                    <a:bodyPr/>
                    <a:lstStyle/>
                    <a:p>
                      <a:pPr algn="ctr"/>
                      <a:r>
                        <a:rPr lang="en-US" sz="2000" b="0" dirty="0"/>
                        <a:t>Not yet</a:t>
                      </a:r>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discuss school subjects</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say what </a:t>
                      </a:r>
                      <a:r>
                        <a:rPr lang="en-US" sz="1800" b="0" dirty="0" err="1" smtClean="0">
                          <a:solidFill>
                            <a:schemeClr val="bg1"/>
                          </a:solidFill>
                          <a:effectLst/>
                          <a:latin typeface="Cambria" charset="0"/>
                          <a:ea typeface="Calibri" charset="0"/>
                          <a:cs typeface="Times New Roman" charset="0"/>
                        </a:rPr>
                        <a:t>I</a:t>
                      </a:r>
                      <a:r>
                        <a:rPr lang="en-US" sz="1800" b="0" dirty="0" smtClean="0">
                          <a:solidFill>
                            <a:schemeClr val="bg1"/>
                          </a:solidFill>
                          <a:effectLst/>
                          <a:latin typeface="Cambria" charset="0"/>
                          <a:ea typeface="Calibri" charset="0"/>
                          <a:cs typeface="Times New Roman" charset="0"/>
                        </a:rPr>
                        <a:t> can do to learn</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dirty="0"/>
                    </a:p>
                  </a:txBody>
                  <a:tcPr anchor="ctr"/>
                </a:tc>
                <a:tc>
                  <a:txBody>
                    <a:bodyPr/>
                    <a:lstStyle/>
                    <a:p>
                      <a:endParaRPr lang="en-US"/>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describe likes and dislikes with regard to school</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dirty="0"/>
                    </a:p>
                  </a:txBody>
                  <a:tcPr anchor="ctr"/>
                </a:tc>
                <a:tc>
                  <a:txBody>
                    <a:bodyPr/>
                    <a:lstStyle/>
                    <a:p>
                      <a:endParaRPr lang="en-US"/>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discuss school schedules</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dirty="0"/>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say what </a:t>
                      </a:r>
                      <a:r>
                        <a:rPr lang="en-US" sz="1800" b="0" dirty="0" err="1" smtClean="0">
                          <a:solidFill>
                            <a:schemeClr val="bg1"/>
                          </a:solidFill>
                          <a:effectLst/>
                          <a:latin typeface="Cambria" charset="0"/>
                          <a:ea typeface="Calibri" charset="0"/>
                          <a:cs typeface="Times New Roman" charset="0"/>
                        </a:rPr>
                        <a:t>I</a:t>
                      </a:r>
                      <a:r>
                        <a:rPr lang="en-US" sz="1800" b="0" dirty="0" smtClean="0">
                          <a:solidFill>
                            <a:schemeClr val="bg1"/>
                          </a:solidFill>
                          <a:effectLst/>
                          <a:latin typeface="Cambria" charset="0"/>
                          <a:ea typeface="Calibri" charset="0"/>
                          <a:cs typeface="Times New Roman" charset="0"/>
                        </a:rPr>
                        <a:t> need/don’t need</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say how many classes I and others have </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compare schools in different communities</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indicate how they and others go to school</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recognize the rights of the child</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talk about who goes to school</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r h="460262">
                <a:tc>
                  <a:txBody>
                    <a:bodyPr/>
                    <a:lstStyle/>
                    <a:p>
                      <a:pPr marL="0" marR="0">
                        <a:spcBef>
                          <a:spcPts val="0"/>
                        </a:spcBef>
                        <a:spcAft>
                          <a:spcPts val="0"/>
                        </a:spcAft>
                      </a:pPr>
                      <a:r>
                        <a:rPr lang="en-US" sz="1800" b="0" dirty="0" smtClean="0">
                          <a:solidFill>
                            <a:schemeClr val="bg1"/>
                          </a:solidFill>
                          <a:effectLst/>
                          <a:latin typeface="Cambria" charset="0"/>
                          <a:ea typeface="Calibri" charset="0"/>
                          <a:cs typeface="Times New Roman" charset="0"/>
                        </a:rPr>
                        <a:t>say why school is important</a:t>
                      </a:r>
                      <a:endParaRPr lang="en-US" sz="1800" b="0" dirty="0">
                        <a:solidFill>
                          <a:schemeClr val="bg1"/>
                        </a:solidFill>
                        <a:effectLst/>
                        <a:latin typeface="Calibri" charset="0"/>
                        <a:ea typeface="Calibri" charset="0"/>
                        <a:cs typeface="Times New Roman" charset="0"/>
                      </a:endParaRPr>
                    </a:p>
                  </a:txBody>
                  <a:tcPr marL="68580" marR="68580" marT="0" marB="0" anchor="ctr"/>
                </a:tc>
                <a:tc>
                  <a:txBody>
                    <a:bodyPr/>
                    <a:lstStyle/>
                    <a:p>
                      <a:endParaRPr lang="en-US"/>
                    </a:p>
                  </a:txBody>
                  <a:tcPr anchor="ctr"/>
                </a:tc>
                <a:tc>
                  <a:txBody>
                    <a:bodyPr/>
                    <a:lstStyle/>
                    <a:p>
                      <a:endParaRPr lang="en-US" dirty="0"/>
                    </a:p>
                  </a:txBody>
                  <a:tcPr anchor="ctr"/>
                </a:tc>
                <a:tc>
                  <a:txBody>
                    <a:bodyPr/>
                    <a:lstStyle/>
                    <a:p>
                      <a:endParaRPr lang="en-US" dirty="0"/>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13</a:t>
            </a:fld>
            <a:endParaRPr lang="en-US"/>
          </a:p>
        </p:txBody>
      </p:sp>
      <p:sp>
        <p:nvSpPr>
          <p:cNvPr id="8" name="Title 6"/>
          <p:cNvSpPr>
            <a:spLocks noGrp="1"/>
          </p:cNvSpPr>
          <p:nvPr>
            <p:ph type="title"/>
          </p:nvPr>
        </p:nvSpPr>
        <p:spPr>
          <a:xfrm>
            <a:off x="628650" y="21914"/>
            <a:ext cx="7886700" cy="935640"/>
          </a:xfrm>
          <a:noFill/>
        </p:spPr>
        <p:txBody>
          <a:bodyPr>
            <a:normAutofit/>
          </a:bodyPr>
          <a:lstStyle/>
          <a:p>
            <a:r>
              <a:rPr lang="en-US" sz="3600">
                <a:solidFill>
                  <a:schemeClr val="tx1"/>
                </a:solidFill>
              </a:rPr>
              <a:t>Language Functions/Can Do Statements</a:t>
            </a:r>
          </a:p>
        </p:txBody>
      </p:sp>
    </p:spTree>
    <p:extLst>
      <p:ext uri="{BB962C8B-B14F-4D97-AF65-F5344CB8AC3E}">
        <p14:creationId xmlns:p14="http://schemas.microsoft.com/office/powerpoint/2010/main" val="1377074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14</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01700"/>
            <a:ext cx="9144000" cy="5040696"/>
          </a:xfrm>
          <a:prstGeom prst="rect">
            <a:avLst/>
          </a:prstGeom>
        </p:spPr>
      </p:pic>
    </p:spTree>
    <p:extLst>
      <p:ext uri="{BB962C8B-B14F-4D97-AF65-F5344CB8AC3E}">
        <p14:creationId xmlns:p14="http://schemas.microsoft.com/office/powerpoint/2010/main" val="743103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nvPr>
        </p:nvGraphicFramePr>
        <p:xfrm>
          <a:off x="294272" y="526899"/>
          <a:ext cx="8633530" cy="5745480"/>
        </p:xfrm>
        <a:graphic>
          <a:graphicData uri="http://schemas.openxmlformats.org/drawingml/2006/table">
            <a:tbl>
              <a:tblPr firstRow="1" bandRow="1">
                <a:tableStyleId>{2A488322-F2BA-4B5B-9748-0D474271808F}</a:tableStyleId>
              </a:tblPr>
              <a:tblGrid>
                <a:gridCol w="2918504"/>
                <a:gridCol w="2918504"/>
                <a:gridCol w="2796522"/>
              </a:tblGrid>
              <a:tr h="370840">
                <a:tc gridSpan="3">
                  <a:txBody>
                    <a:bodyPr/>
                    <a:lstStyle/>
                    <a:p>
                      <a:pPr algn="ctr"/>
                      <a:r>
                        <a:rPr lang="en-US" sz="2400" dirty="0" smtClean="0"/>
                        <a:t>Toolbox</a:t>
                      </a:r>
                      <a:endParaRPr lang="en-US" sz="2400" dirty="0"/>
                    </a:p>
                  </a:txBody>
                  <a:tcPr marL="68580" marR="68580">
                    <a:lnB w="12700" cap="flat" cmpd="sng" algn="ctr">
                      <a:solidFill>
                        <a:scrgbClr r="0" g="0" b="0"/>
                      </a:solidFill>
                      <a:prstDash val="solid"/>
                      <a:round/>
                      <a:headEnd type="none" w="med" len="med"/>
                      <a:tailEnd type="none" w="med" len="med"/>
                    </a:lnB>
                    <a:solidFill>
                      <a:srgbClr val="4F81BD"/>
                    </a:solidFill>
                  </a:tcPr>
                </a:tc>
                <a:tc hMerge="1">
                  <a:txBody>
                    <a:bodyPr/>
                    <a:lstStyle/>
                    <a:p>
                      <a:endParaRPr lang="en-US" dirty="0"/>
                    </a:p>
                  </a:txBody>
                  <a:tcPr/>
                </a:tc>
                <a:tc hMerge="1">
                  <a:txBody>
                    <a:bodyPr/>
                    <a:lstStyle/>
                    <a:p>
                      <a:endParaRPr lang="en-US" dirty="0"/>
                    </a:p>
                  </a:txBody>
                  <a:tcPr/>
                </a:tc>
              </a:tr>
              <a:tr h="370840">
                <a:tc>
                  <a:txBody>
                    <a:bodyPr/>
                    <a:lstStyle/>
                    <a:p>
                      <a:pPr algn="ctr"/>
                      <a:r>
                        <a:rPr lang="en-US" b="1" dirty="0" smtClean="0"/>
                        <a:t>Supporting Language Functions (I can….)</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Supporting Structures/Patterns</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smtClean="0"/>
                        <a:t>Priority Vocabulary</a:t>
                      </a:r>
                      <a:endParaRPr lang="en-US" b="1" dirty="0"/>
                    </a:p>
                  </a:txBody>
                  <a:tcPr marL="68580" marR="6858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Ask and give information on school subjects and schedules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Do you like….I like, don’t like</a:t>
                      </a:r>
                    </a:p>
                    <a:p>
                      <a:pPr marL="0" marR="0">
                        <a:spcBef>
                          <a:spcPts val="0"/>
                        </a:spcBef>
                        <a:spcAft>
                          <a:spcPts val="0"/>
                        </a:spcAft>
                      </a:pPr>
                      <a:r>
                        <a:rPr lang="en-US" sz="1400">
                          <a:effectLst/>
                          <a:latin typeface="Corbel" charset="0"/>
                          <a:ea typeface="Corbel" charset="0"/>
                          <a:cs typeface="Corbel" charset="0"/>
                        </a:rPr>
                        <a:t>ordinal numbers</a:t>
                      </a:r>
                    </a:p>
                    <a:p>
                      <a:pPr marL="0" marR="0">
                        <a:spcBef>
                          <a:spcPts val="0"/>
                        </a:spcBef>
                        <a:spcAft>
                          <a:spcPts val="0"/>
                        </a:spcAft>
                      </a:pPr>
                      <a:r>
                        <a:rPr lang="en-US" sz="1400">
                          <a:effectLst/>
                          <a:latin typeface="Corbel" charset="0"/>
                          <a:ea typeface="Corbel" charset="0"/>
                          <a:cs typeface="Corbel" charset="0"/>
                        </a:rPr>
                        <a:t>at what time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rowSpan="10">
                  <a:txBody>
                    <a:bodyPr/>
                    <a:lstStyle/>
                    <a:p>
                      <a:r>
                        <a:rPr kumimoji="0" lang="en-US" sz="1800" kern="1200">
                          <a:solidFill>
                            <a:schemeClr val="dk1"/>
                          </a:solidFill>
                          <a:effectLst/>
                          <a:latin typeface="+mn-lt"/>
                          <a:ea typeface="+mn-ea"/>
                          <a:cs typeface="+mn-cs"/>
                        </a:rPr>
                        <a:t>school subjects</a:t>
                      </a:r>
                    </a:p>
                    <a:p>
                      <a:r>
                        <a:rPr kumimoji="0" lang="en-US" sz="1800" kern="1200">
                          <a:solidFill>
                            <a:schemeClr val="dk1"/>
                          </a:solidFill>
                          <a:effectLst/>
                          <a:latin typeface="+mn-lt"/>
                          <a:ea typeface="+mn-ea"/>
                          <a:cs typeface="+mn-cs"/>
                        </a:rPr>
                        <a:t>school supplies</a:t>
                      </a:r>
                    </a:p>
                    <a:p>
                      <a:r>
                        <a:rPr kumimoji="0" lang="en-US" sz="1800" kern="1200">
                          <a:solidFill>
                            <a:schemeClr val="dk1"/>
                          </a:solidFill>
                          <a:effectLst/>
                          <a:latin typeface="+mn-lt"/>
                          <a:ea typeface="+mn-ea"/>
                          <a:cs typeface="+mn-cs"/>
                        </a:rPr>
                        <a:t>places in school buildings</a:t>
                      </a:r>
                    </a:p>
                    <a:p>
                      <a:r>
                        <a:rPr kumimoji="0" lang="en-US" sz="1800" kern="1200">
                          <a:solidFill>
                            <a:schemeClr val="dk1"/>
                          </a:solidFill>
                          <a:effectLst/>
                          <a:latin typeface="+mn-lt"/>
                          <a:ea typeface="+mn-ea"/>
                          <a:cs typeface="+mn-cs"/>
                        </a:rPr>
                        <a:t>days of the week</a:t>
                      </a:r>
                    </a:p>
                    <a:p>
                      <a:r>
                        <a:rPr kumimoji="0" lang="en-US" sz="1800" kern="1200">
                          <a:solidFill>
                            <a:schemeClr val="dk1"/>
                          </a:solidFill>
                          <a:effectLst/>
                          <a:latin typeface="+mn-lt"/>
                          <a:ea typeface="+mn-ea"/>
                          <a:cs typeface="+mn-cs"/>
                        </a:rPr>
                        <a:t>months of the year</a:t>
                      </a:r>
                    </a:p>
                    <a:p>
                      <a:r>
                        <a:rPr kumimoji="0" lang="en-US" sz="1800" kern="1200">
                          <a:solidFill>
                            <a:schemeClr val="dk1"/>
                          </a:solidFill>
                          <a:effectLst/>
                          <a:latin typeface="+mn-lt"/>
                          <a:ea typeface="+mn-ea"/>
                          <a:cs typeface="+mn-cs"/>
                        </a:rPr>
                        <a:t>time</a:t>
                      </a:r>
                    </a:p>
                    <a:p>
                      <a:r>
                        <a:rPr kumimoji="0" lang="en-US" sz="1800" kern="1200">
                          <a:solidFill>
                            <a:schemeClr val="dk1"/>
                          </a:solidFill>
                          <a:effectLst/>
                          <a:latin typeface="+mn-lt"/>
                          <a:ea typeface="+mn-ea"/>
                          <a:cs typeface="+mn-cs"/>
                        </a:rPr>
                        <a:t>verbs associated with school</a:t>
                      </a:r>
                    </a:p>
                    <a:p>
                      <a:r>
                        <a:rPr kumimoji="0" lang="en-US" sz="1800" kern="1200">
                          <a:solidFill>
                            <a:schemeClr val="dk1"/>
                          </a:solidFill>
                          <a:effectLst/>
                          <a:latin typeface="+mn-lt"/>
                          <a:ea typeface="+mn-ea"/>
                          <a:cs typeface="+mn-cs"/>
                        </a:rPr>
                        <a:t> </a:t>
                      </a:r>
                    </a:p>
                    <a:p>
                      <a:r>
                        <a:rPr kumimoji="0" lang="en-US" sz="1800" kern="1200">
                          <a:solidFill>
                            <a:schemeClr val="dk1"/>
                          </a:solidFill>
                          <a:effectLst/>
                          <a:latin typeface="+mn-lt"/>
                          <a:ea typeface="+mn-ea"/>
                          <a:cs typeface="+mn-cs"/>
                        </a:rPr>
                        <a:t>***</a:t>
                      </a:r>
                    </a:p>
                    <a:p>
                      <a:r>
                        <a:rPr kumimoji="0" lang="en-US" sz="1800" kern="1200">
                          <a:solidFill>
                            <a:schemeClr val="dk1"/>
                          </a:solidFill>
                          <a:effectLst/>
                          <a:latin typeface="+mn-lt"/>
                          <a:ea typeface="+mn-ea"/>
                          <a:cs typeface="+mn-cs"/>
                        </a:rPr>
                        <a:t>A right, basic right</a:t>
                      </a:r>
                    </a:p>
                    <a:p>
                      <a:r>
                        <a:rPr kumimoji="0" lang="en-US" sz="1800" kern="1200">
                          <a:solidFill>
                            <a:schemeClr val="dk1"/>
                          </a:solidFill>
                          <a:effectLst/>
                          <a:latin typeface="+mn-lt"/>
                          <a:ea typeface="+mn-ea"/>
                          <a:cs typeface="+mn-cs"/>
                        </a:rPr>
                        <a:t>Dignity, education</a:t>
                      </a:r>
                    </a:p>
                    <a:p>
                      <a:r>
                        <a:rPr kumimoji="0" lang="en-US" sz="1800" kern="1200">
                          <a:solidFill>
                            <a:schemeClr val="dk1"/>
                          </a:solidFill>
                          <a:effectLst/>
                          <a:latin typeface="+mn-lt"/>
                          <a:ea typeface="+mn-ea"/>
                          <a:cs typeface="+mn-cs"/>
                        </a:rPr>
                        <a:t>Percent</a:t>
                      </a:r>
                    </a:p>
                    <a:p>
                      <a:r>
                        <a:rPr kumimoji="0" lang="en-US" sz="1800" kern="1200">
                          <a:solidFill>
                            <a:schemeClr val="dk1"/>
                          </a:solidFill>
                          <a:effectLst/>
                          <a:latin typeface="+mn-lt"/>
                          <a:ea typeface="+mn-ea"/>
                          <a:cs typeface="+mn-cs"/>
                        </a:rPr>
                        <a:t>Recess</a:t>
                      </a:r>
                    </a:p>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Explain what I can do to learn</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 can…read, study, etc.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Express opinions about my classes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adjective agreement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274320">
                <a:tc>
                  <a:txBody>
                    <a:bodyPr/>
                    <a:lstStyle/>
                    <a:p>
                      <a:pPr marL="0" marR="0">
                        <a:spcBef>
                          <a:spcPts val="0"/>
                        </a:spcBef>
                        <a:spcAft>
                          <a:spcPts val="0"/>
                        </a:spcAft>
                      </a:pPr>
                      <a:r>
                        <a:rPr lang="en-US" sz="1400">
                          <a:effectLst/>
                          <a:latin typeface="Corbel" charset="0"/>
                          <a:ea typeface="Corbel" charset="0"/>
                          <a:cs typeface="Corbel" charset="0"/>
                        </a:rPr>
                        <a:t>Express what I need/don’t need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 need…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how many classes I and others have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how many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Compare schools in different communities and in different times</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In (Argentina) …, but here….</a:t>
                      </a:r>
                    </a:p>
                    <a:p>
                      <a:pPr marL="0" marR="0">
                        <a:spcBef>
                          <a:spcPts val="0"/>
                        </a:spcBef>
                        <a:spcAft>
                          <a:spcPts val="0"/>
                        </a:spcAft>
                      </a:pPr>
                      <a:r>
                        <a:rPr lang="en-US" sz="1400">
                          <a:effectLst/>
                          <a:latin typeface="Corbel" charset="0"/>
                          <a:ea typeface="Corbel" charset="0"/>
                          <a:cs typeface="Corbel" charset="0"/>
                        </a:rPr>
                        <a:t>Prepositions with countries</a:t>
                      </a:r>
                    </a:p>
                    <a:p>
                      <a:pPr marL="0" marR="0">
                        <a:spcBef>
                          <a:spcPts val="0"/>
                        </a:spcBef>
                        <a:spcAft>
                          <a:spcPts val="0"/>
                        </a:spcAft>
                      </a:pPr>
                      <a:r>
                        <a:rPr lang="en-US" sz="1400">
                          <a:effectLst/>
                          <a:latin typeface="Corbel" charset="0"/>
                          <a:ea typeface="Corbel" charset="0"/>
                          <a:cs typeface="Corbel" charset="0"/>
                        </a:rPr>
                        <a:t>Today’s schools have… Schools used to have….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how they and others go to school</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To go</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Recognize the rights of the child</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All children need..</a:t>
                      </a:r>
                    </a:p>
                    <a:p>
                      <a:pPr marL="0" marR="0">
                        <a:spcBef>
                          <a:spcPts val="0"/>
                        </a:spcBef>
                        <a:spcAft>
                          <a:spcPts val="0"/>
                        </a:spcAft>
                      </a:pPr>
                      <a:r>
                        <a:rPr lang="en-US" sz="1400">
                          <a:effectLst/>
                          <a:latin typeface="Corbel" charset="0"/>
                          <a:ea typeface="Corbel" charset="0"/>
                          <a:cs typeface="Corbel" charset="0"/>
                        </a:rPr>
                        <a:t>dignity, education, etc.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Share information on who goes to school</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Who goes…</a:t>
                      </a:r>
                    </a:p>
                    <a:p>
                      <a:pPr marL="0" marR="0">
                        <a:spcBef>
                          <a:spcPts val="0"/>
                        </a:spcBef>
                        <a:spcAft>
                          <a:spcPts val="0"/>
                        </a:spcAft>
                      </a:pPr>
                      <a:r>
                        <a:rPr lang="en-US" sz="1400">
                          <a:effectLst/>
                          <a:latin typeface="Corbel" charset="0"/>
                          <a:ea typeface="Corbel" charset="0"/>
                          <a:cs typeface="Corbel" charset="0"/>
                        </a:rPr>
                        <a:t>__% of girls go…</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200">
                <a:tc>
                  <a:txBody>
                    <a:bodyPr/>
                    <a:lstStyle/>
                    <a:p>
                      <a:pPr marL="0" marR="0">
                        <a:spcBef>
                          <a:spcPts val="0"/>
                        </a:spcBef>
                        <a:spcAft>
                          <a:spcPts val="0"/>
                        </a:spcAft>
                      </a:pPr>
                      <a:r>
                        <a:rPr lang="en-US" sz="1400">
                          <a:effectLst/>
                          <a:latin typeface="Corbel" charset="0"/>
                          <a:ea typeface="Corbel" charset="0"/>
                          <a:cs typeface="Corbel" charset="0"/>
                        </a:rPr>
                        <a:t>Explain why school is important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spcBef>
                          <a:spcPts val="0"/>
                        </a:spcBef>
                        <a:spcAft>
                          <a:spcPts val="0"/>
                        </a:spcAft>
                      </a:pPr>
                      <a:r>
                        <a:rPr lang="en-US" sz="1400">
                          <a:effectLst/>
                          <a:latin typeface="Corbel" charset="0"/>
                          <a:ea typeface="Corbel" charset="0"/>
                          <a:cs typeface="Corbel" charset="0"/>
                        </a:rPr>
                        <a:t>Education is…</a:t>
                      </a:r>
                    </a:p>
                    <a:p>
                      <a:pPr marL="0" marR="0">
                        <a:spcBef>
                          <a:spcPts val="0"/>
                        </a:spcBef>
                        <a:spcAft>
                          <a:spcPts val="0"/>
                        </a:spcAft>
                      </a:pPr>
                      <a:r>
                        <a:rPr lang="en-US" sz="1400">
                          <a:effectLst/>
                          <a:latin typeface="Corbel" charset="0"/>
                          <a:ea typeface="Corbel" charset="0"/>
                          <a:cs typeface="Corbel" charset="0"/>
                        </a:rPr>
                        <a:t>Important, essential, a right</a:t>
                      </a:r>
                    </a:p>
                    <a:p>
                      <a:pPr marL="0" marR="0">
                        <a:spcBef>
                          <a:spcPts val="0"/>
                        </a:spcBef>
                        <a:spcAft>
                          <a:spcPts val="0"/>
                        </a:spcAft>
                      </a:pPr>
                      <a:r>
                        <a:rPr lang="en-US" sz="1400">
                          <a:effectLst/>
                          <a:latin typeface="Corbel" charset="0"/>
                          <a:ea typeface="Corbel" charset="0"/>
                          <a:cs typeface="Corbel" charset="0"/>
                        </a:rPr>
                        <a:t>the foundation for the future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a:txBody>
                    <a:bodyPr/>
                    <a:lstStyle/>
                    <a:p>
                      <a:endParaRPr kumimoji="0" lang="en-US" sz="1600" kern="1200">
                        <a:solidFill>
                          <a:schemeClr val="dk1"/>
                        </a:solidFill>
                        <a:latin typeface="+mn-lt"/>
                        <a:ea typeface="+mn-ea"/>
                        <a:cs typeface="+mn-cs"/>
                      </a:endParaRPr>
                    </a:p>
                  </a:txBody>
                  <a:tcPr marL="68580" marR="6858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53908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424" y="626127"/>
            <a:ext cx="7886700" cy="816691"/>
          </a:xfrm>
          <a:solidFill>
            <a:schemeClr val="accent1"/>
          </a:solidFill>
        </p:spPr>
        <p:txBody>
          <a:bodyPr anchor="ctr">
            <a:normAutofit/>
          </a:bodyPr>
          <a:lstStyle/>
          <a:p>
            <a:pPr algn="ctr"/>
            <a:r>
              <a:rPr lang="en-US" dirty="0">
                <a:solidFill>
                  <a:schemeClr val="tx1"/>
                </a:solidFill>
              </a:rPr>
              <a:t>What about discrete point skills?</a:t>
            </a:r>
          </a:p>
        </p:txBody>
      </p:sp>
      <p:sp>
        <p:nvSpPr>
          <p:cNvPr id="3" name="Footer Placeholder 2"/>
          <p:cNvSpPr>
            <a:spLocks noGrp="1"/>
          </p:cNvSpPr>
          <p:nvPr>
            <p:ph type="ftr" sz="quarter" idx="11"/>
          </p:nvPr>
        </p:nvSpPr>
        <p:spPr>
          <a:xfrm>
            <a:off x="184567" y="6329417"/>
            <a:ext cx="3086100" cy="273844"/>
          </a:xfrm>
        </p:spPr>
        <p:txBody>
          <a:bodyPr/>
          <a:lstStyle/>
          <a:p>
            <a:pPr algn="l"/>
            <a:r>
              <a:rPr lang="en-US" dirty="0"/>
              <a:t>Laura Terrill</a:t>
            </a:r>
          </a:p>
        </p:txBody>
      </p:sp>
      <p:pic>
        <p:nvPicPr>
          <p:cNvPr id="5" name="Picture 4" descr="assessment.png"/>
          <p:cNvPicPr>
            <a:picLocks noChangeAspect="1"/>
          </p:cNvPicPr>
          <p:nvPr/>
        </p:nvPicPr>
        <p:blipFill>
          <a:blip r:embed="rId2"/>
          <a:stretch>
            <a:fillRect/>
          </a:stretch>
        </p:blipFill>
        <p:spPr>
          <a:xfrm>
            <a:off x="1793422" y="1827794"/>
            <a:ext cx="5420703" cy="4501623"/>
          </a:xfrm>
          <a:prstGeom prst="rect">
            <a:avLst/>
          </a:prstGeom>
        </p:spPr>
      </p:pic>
    </p:spTree>
    <p:extLst>
      <p:ext uri="{BB962C8B-B14F-4D97-AF65-F5344CB8AC3E}">
        <p14:creationId xmlns:p14="http://schemas.microsoft.com/office/powerpoint/2010/main" val="206198425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17</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49" y="15005"/>
            <a:ext cx="5850508" cy="356616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 y="3200400"/>
            <a:ext cx="3554148" cy="3657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1706" y="2758205"/>
            <a:ext cx="6220997" cy="4114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9239" y="3581703"/>
            <a:ext cx="3087343" cy="329184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835" y="0"/>
            <a:ext cx="4606519" cy="2743200"/>
          </a:xfrm>
          <a:prstGeom prst="rect">
            <a:avLst/>
          </a:prstGeom>
        </p:spPr>
      </p:pic>
      <p:sp>
        <p:nvSpPr>
          <p:cNvPr id="2" name="TextBox 1"/>
          <p:cNvSpPr txBox="1"/>
          <p:nvPr/>
        </p:nvSpPr>
        <p:spPr>
          <a:xfrm>
            <a:off x="235526" y="19396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err="1" smtClean="0"/>
              <a:t>Ils</a:t>
            </a:r>
            <a:r>
              <a:rPr lang="en-US" sz="2000" dirty="0" smtClean="0"/>
              <a:t> </a:t>
            </a:r>
            <a:r>
              <a:rPr lang="en-US" sz="2000" dirty="0" err="1" smtClean="0"/>
              <a:t>vont</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ils</a:t>
            </a:r>
            <a:endParaRPr lang="en-US" sz="2000" dirty="0" smtClean="0"/>
          </a:p>
          <a:p>
            <a:r>
              <a:rPr lang="en-US" sz="2000" dirty="0" err="1" smtClean="0"/>
              <a:t>bravent</a:t>
            </a:r>
            <a:r>
              <a:rPr lang="en-US" sz="2000" dirty="0" smtClean="0"/>
              <a:t> _____.</a:t>
            </a:r>
            <a:endParaRPr lang="en-US" sz="2000" dirty="0"/>
          </a:p>
        </p:txBody>
      </p:sp>
      <p:sp>
        <p:nvSpPr>
          <p:cNvPr id="12" name="TextBox 11"/>
          <p:cNvSpPr txBox="1"/>
          <p:nvPr/>
        </p:nvSpPr>
        <p:spPr>
          <a:xfrm>
            <a:off x="5435204" y="294904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smtClean="0"/>
              <a:t>Elle </a:t>
            </a:r>
            <a:r>
              <a:rPr lang="en-US" sz="2000" dirty="0" err="1" smtClean="0"/>
              <a:t>va</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elle</a:t>
            </a:r>
            <a:endParaRPr lang="en-US" sz="2000" dirty="0" smtClean="0"/>
          </a:p>
          <a:p>
            <a:r>
              <a:rPr lang="en-US" sz="2000" dirty="0" smtClean="0"/>
              <a:t>brave _____.</a:t>
            </a:r>
            <a:endParaRPr lang="en-US" sz="2000" dirty="0"/>
          </a:p>
        </p:txBody>
      </p:sp>
    </p:spTree>
    <p:extLst>
      <p:ext uri="{BB962C8B-B14F-4D97-AF65-F5344CB8AC3E}">
        <p14:creationId xmlns:p14="http://schemas.microsoft.com/office/powerpoint/2010/main" val="16638278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5741"/>
            <a:ext cx="7886700" cy="1026946"/>
          </a:xfrm>
        </p:spPr>
        <p:txBody>
          <a:bodyPr anchor="ctr"/>
          <a:lstStyle/>
          <a:p>
            <a:pPr algn="ctr"/>
            <a:r>
              <a:rPr lang="en-US" dirty="0">
                <a:solidFill>
                  <a:schemeClr val="tx1"/>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3" name="Content Placeholder 2"/>
          <p:cNvSpPr>
            <a:spLocks noGrp="1"/>
          </p:cNvSpPr>
          <p:nvPr>
            <p:ph sz="quarter" idx="1"/>
          </p:nvPr>
        </p:nvSpPr>
        <p:spPr>
          <a:xfrm>
            <a:off x="170597" y="1037232"/>
            <a:ext cx="8768687" cy="4053383"/>
          </a:xfrm>
        </p:spPr>
        <p:txBody>
          <a:bodyPr>
            <a:noAutofit/>
          </a:bodyPr>
          <a:lstStyle/>
          <a:p>
            <a:pPr marL="0">
              <a:spcBef>
                <a:spcPts val="0"/>
              </a:spcBef>
              <a:buNone/>
            </a:pPr>
            <a:r>
              <a:rPr lang="en-US" sz="2400" dirty="0"/>
              <a:t>You’ve been asked how children around the world go to school and you are curious about others. How would you complete the following?</a:t>
            </a:r>
          </a:p>
          <a:p>
            <a:pPr marL="0">
              <a:spcBef>
                <a:spcPts val="0"/>
              </a:spcBef>
              <a:buNone/>
            </a:pPr>
            <a:endParaRPr lang="en-US" dirty="0"/>
          </a:p>
          <a:p>
            <a:pPr marL="274320" indent="-274320">
              <a:spcBef>
                <a:spcPts val="0"/>
              </a:spcBef>
              <a:buFont typeface="+mj-lt"/>
              <a:buAutoNum type="arabicPeriod"/>
            </a:pPr>
            <a:r>
              <a:rPr lang="en-US" sz="2400" dirty="0"/>
              <a:t>Comment les enfants ________ à l’école?</a:t>
            </a:r>
          </a:p>
          <a:p>
            <a:pPr marL="274320" indent="-274320">
              <a:spcBef>
                <a:spcPts val="0"/>
              </a:spcBef>
              <a:buFont typeface="+mj-lt"/>
              <a:buAutoNum type="arabicPeriod"/>
            </a:pPr>
            <a:r>
              <a:rPr lang="en-US" dirty="0"/>
              <a:t>Moi, je ________ souvent à l’école en bus, mais quelquefois mes amis et moi ___________ en voiture. </a:t>
            </a:r>
          </a:p>
          <a:p>
            <a:pPr marL="274320" indent="-274320">
              <a:spcBef>
                <a:spcPts val="0"/>
              </a:spcBef>
              <a:buFont typeface="+mj-lt"/>
              <a:buAutoNum type="arabicPeriod"/>
            </a:pPr>
            <a:r>
              <a:rPr lang="en-US" sz="2400" dirty="0"/>
              <a:t>Les enfants à Abidjan _________ à pied.</a:t>
            </a:r>
          </a:p>
          <a:p>
            <a:pPr marL="274320" indent="-274320">
              <a:spcBef>
                <a:spcPts val="0"/>
              </a:spcBef>
              <a:buFont typeface="+mj-lt"/>
              <a:buAutoNum type="arabicPeriod"/>
            </a:pPr>
            <a:r>
              <a:rPr lang="en-US" sz="2400" dirty="0"/>
              <a:t>Au Sudan, Marie y __________ à cheval. </a:t>
            </a:r>
          </a:p>
          <a:p>
            <a:pPr marL="274320" indent="-274320">
              <a:spcBef>
                <a:spcPts val="0"/>
              </a:spcBef>
              <a:buFont typeface="+mj-lt"/>
              <a:buAutoNum type="arabicPeriod"/>
            </a:pPr>
            <a:r>
              <a:rPr lang="en-US" sz="2400" dirty="0"/>
              <a:t>Anne et </a:t>
            </a:r>
            <a:r>
              <a:rPr lang="en-US" sz="2400" dirty="0" err="1"/>
              <a:t>moi</a:t>
            </a:r>
            <a:r>
              <a:rPr lang="en-US" dirty="0"/>
              <a:t> habitons près d’un fleuve et nous y</a:t>
            </a:r>
            <a:r>
              <a:rPr lang="en-US" sz="2400" dirty="0"/>
              <a:t>________________  en bateau.</a:t>
            </a:r>
            <a:endParaRPr lang="en-US" b="1" dirty="0"/>
          </a:p>
          <a:p>
            <a:pPr marL="274320" indent="-274320">
              <a:spcBef>
                <a:spcPts val="0"/>
              </a:spcBef>
              <a:buFont typeface="+mj-lt"/>
              <a:buAutoNum type="arabicPeriod"/>
            </a:pPr>
            <a:r>
              <a:rPr lang="en-US" sz="2400" dirty="0" err="1"/>
              <a:t>Et toi, comment tu _______ </a:t>
            </a:r>
            <a:r>
              <a:rPr lang="en-US" sz="2400" dirty="0"/>
              <a:t>à l’école?</a:t>
            </a:r>
            <a:endParaRPr lang="en-US" sz="2400"/>
          </a:p>
          <a:p>
            <a:pPr marL="457200" indent="-457200">
              <a:buAutoNum type="arabicPeriod" startAt="84"/>
            </a:pPr>
            <a:endParaRPr lang="en-US" dirty="0"/>
          </a:p>
          <a:p>
            <a:endParaRPr lang="en-US" dirty="0"/>
          </a:p>
        </p:txBody>
      </p:sp>
      <p:sp>
        <p:nvSpPr>
          <p:cNvPr id="6" name="TextBox 5"/>
          <p:cNvSpPr txBox="1"/>
          <p:nvPr/>
        </p:nvSpPr>
        <p:spPr>
          <a:xfrm>
            <a:off x="268082" y="5352822"/>
            <a:ext cx="8545068" cy="923330"/>
          </a:xfrm>
          <a:prstGeom prst="rect">
            <a:avLst/>
          </a:prstGeom>
          <a:noFill/>
          <a:ln w="28575">
            <a:solidFill>
              <a:schemeClr val="accent6"/>
            </a:solidFill>
          </a:ln>
        </p:spPr>
        <p:txBody>
          <a:bodyPr wrap="square" rtlCol="0">
            <a:spAutoFit/>
          </a:bodyPr>
          <a:lstStyle/>
          <a:p>
            <a:pPr algn="ctr">
              <a:spcBef>
                <a:spcPts val="450"/>
              </a:spcBef>
            </a:pPr>
            <a:r>
              <a:rPr lang="en-US" i="1"/>
              <a:t>How do children go to school? I often go to school by bus, but sometimes my friends and I go by car. Children in Abidjan walk. In Sudan Marie goes by horse.  Ane and I live near a river and we go by boat. How do you go to school? </a:t>
            </a:r>
          </a:p>
        </p:txBody>
      </p:sp>
    </p:spTree>
    <p:extLst>
      <p:ext uri="{BB962C8B-B14F-4D97-AF65-F5344CB8AC3E}">
        <p14:creationId xmlns:p14="http://schemas.microsoft.com/office/powerpoint/2010/main" val="8790096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294" y="231902"/>
            <a:ext cx="7798658" cy="984251"/>
          </a:xfrm>
          <a:solidFill>
            <a:schemeClr val="accent1"/>
          </a:solidFill>
        </p:spPr>
        <p:txBody>
          <a:bodyPr/>
          <a:lstStyle/>
          <a:p>
            <a:r>
              <a:rPr lang="en-US">
                <a:solidFill>
                  <a:schemeClr val="tx1"/>
                </a:solidFill>
              </a:rPr>
              <a:t>Vocabulary “Quizzes”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19</a:t>
            </a:fld>
            <a:endParaRPr lang="en-US"/>
          </a:p>
        </p:txBody>
      </p:sp>
      <p:sp>
        <p:nvSpPr>
          <p:cNvPr id="5" name="Content Placeholder 4"/>
          <p:cNvSpPr>
            <a:spLocks noGrp="1"/>
          </p:cNvSpPr>
          <p:nvPr>
            <p:ph sz="quarter" idx="1"/>
          </p:nvPr>
        </p:nvSpPr>
        <p:spPr>
          <a:xfrm>
            <a:off x="234777" y="1631092"/>
            <a:ext cx="5152769" cy="4547285"/>
          </a:xfrm>
        </p:spPr>
        <p:txBody>
          <a:bodyPr>
            <a:noAutofit/>
          </a:bodyPr>
          <a:lstStyle/>
          <a:p>
            <a:pPr marL="274320" indent="-274320">
              <a:spcBef>
                <a:spcPts val="0"/>
              </a:spcBef>
            </a:pPr>
            <a:r>
              <a:rPr lang="en-US" sz="2400"/>
              <a:t>Create a sense of personal challenge. </a:t>
            </a:r>
          </a:p>
          <a:p>
            <a:pPr marL="274320" indent="-274320">
              <a:spcBef>
                <a:spcPts val="0"/>
              </a:spcBef>
            </a:pPr>
            <a:r>
              <a:rPr lang="en-US" sz="2400"/>
              <a:t>Give students a prompt and (2) minutes to write as many words as they can. Let them self-correct and compare their results with others if they want to. It’s a personal competition, not one that someone would win. </a:t>
            </a:r>
          </a:p>
          <a:p>
            <a:pPr marL="274320" indent="-274320">
              <a:spcBef>
                <a:spcPts val="0"/>
              </a:spcBef>
            </a:pPr>
            <a:r>
              <a:rPr lang="en-US" sz="2400"/>
              <a:t>Two days later, give the same prompt and repeat the scoring process. They check their own work. Their personal goal is to improve their own performance. </a:t>
            </a:r>
          </a:p>
          <a:p>
            <a:pPr marL="0" indent="0">
              <a:buNone/>
            </a:pPr>
            <a:endParaRPr lang="en-US" sz="2000"/>
          </a:p>
        </p:txBody>
      </p:sp>
      <p:sp>
        <p:nvSpPr>
          <p:cNvPr id="6" name="TextBox 5"/>
          <p:cNvSpPr txBox="1"/>
          <p:nvPr/>
        </p:nvSpPr>
        <p:spPr>
          <a:xfrm>
            <a:off x="5647038" y="1382399"/>
            <a:ext cx="3274539" cy="5262979"/>
          </a:xfrm>
          <a:prstGeom prst="rect">
            <a:avLst/>
          </a:prstGeom>
          <a:solidFill>
            <a:schemeClr val="accent1"/>
          </a:solidFill>
        </p:spPr>
        <p:txBody>
          <a:bodyPr wrap="square" rtlCol="0">
            <a:spAutoFit/>
          </a:bodyPr>
          <a:lstStyle/>
          <a:p>
            <a:r>
              <a:rPr lang="en-US" sz="2400"/>
              <a:t>Sample prompts</a:t>
            </a:r>
          </a:p>
          <a:p>
            <a:pPr marL="274320" indent="-274320">
              <a:spcBef>
                <a:spcPts val="0"/>
              </a:spcBef>
              <a:buFont typeface="+mj-lt"/>
              <a:buAutoNum type="arabicPeriod"/>
            </a:pPr>
            <a:r>
              <a:rPr lang="en-US" sz="2400"/>
              <a:t>List as many school subjects as you can.</a:t>
            </a:r>
          </a:p>
          <a:p>
            <a:pPr marL="274320" indent="-274320">
              <a:spcBef>
                <a:spcPts val="0"/>
              </a:spcBef>
              <a:buFont typeface="+mj-lt"/>
              <a:buAutoNum type="arabicPeriod"/>
            </a:pPr>
            <a:r>
              <a:rPr lang="en-US" sz="2400"/>
              <a:t>List as many words related to this classroom picture as you can.</a:t>
            </a:r>
          </a:p>
          <a:p>
            <a:pPr marL="274320" indent="-274320">
              <a:spcBef>
                <a:spcPts val="0"/>
              </a:spcBef>
              <a:buFont typeface="+mj-lt"/>
              <a:buAutoNum type="arabicPeriod"/>
            </a:pPr>
            <a:r>
              <a:rPr lang="en-US" sz="2400"/>
              <a:t>Write as many opinions of school as you can. </a:t>
            </a:r>
          </a:p>
          <a:p>
            <a:pPr marL="274320" indent="-274320">
              <a:spcBef>
                <a:spcPts val="0"/>
              </a:spcBef>
              <a:buFont typeface="+mj-lt"/>
              <a:buAutoNum type="arabicPeriod"/>
            </a:pPr>
            <a:r>
              <a:rPr lang="en-US" sz="2400"/>
              <a:t>Give your opinions about different classes and give reasons. </a:t>
            </a:r>
          </a:p>
        </p:txBody>
      </p:sp>
    </p:spTree>
    <p:extLst>
      <p:ext uri="{BB962C8B-B14F-4D97-AF65-F5344CB8AC3E}">
        <p14:creationId xmlns:p14="http://schemas.microsoft.com/office/powerpoint/2010/main" val="11201487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407534" y="821803"/>
            <a:ext cx="6107816" cy="5355160"/>
          </a:xfrm>
        </p:spPr>
        <p:txBody>
          <a:bodyPr/>
          <a:lstStyle/>
          <a:p>
            <a:r>
              <a:rPr lang="en-US"/>
              <a:t>What about interpretive viewing?</a:t>
            </a:r>
          </a:p>
          <a:p>
            <a:r>
              <a:rPr lang="en-US"/>
              <a:t>Should students have practice in assessment format before taking the assessment? </a:t>
            </a:r>
          </a:p>
          <a:p>
            <a:r>
              <a:rPr lang="en-US"/>
              <a:t>Are there other ways to assess interpretive reading?</a:t>
            </a:r>
          </a:p>
          <a:p>
            <a:r>
              <a:rPr lang="en-US"/>
              <a:t>Meta-cognition? How do we avoid giving so many grades?</a:t>
            </a:r>
          </a:p>
          <a:p>
            <a:r>
              <a:rPr lang="en-US"/>
              <a:t>What about interpersonal speaking? We are trying</a:t>
            </a:r>
            <a:r>
              <a:rPr lang="is-IS"/>
              <a:t>….</a:t>
            </a:r>
          </a:p>
          <a:p>
            <a:r>
              <a:rPr lang="is-IS"/>
              <a:t>How do we move forward as French and MS  programs consider move to thematic units? </a:t>
            </a:r>
          </a:p>
          <a:p>
            <a:r>
              <a:rPr lang="is-IS"/>
              <a:t>Just about ready to get rid of the textbook in Spanish. Any thoughts? </a:t>
            </a:r>
            <a:endParaRPr lang="en-US"/>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a:t>
            </a:fld>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42" y="560557"/>
            <a:ext cx="1737360" cy="173736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42" y="2589774"/>
            <a:ext cx="1737360" cy="173736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 y="4618991"/>
            <a:ext cx="1737360" cy="1737360"/>
          </a:xfrm>
          <a:prstGeom prst="rect">
            <a:avLst/>
          </a:prstGeom>
        </p:spPr>
      </p:pic>
    </p:spTree>
    <p:extLst>
      <p:ext uri="{BB962C8B-B14F-4D97-AF65-F5344CB8AC3E}">
        <p14:creationId xmlns:p14="http://schemas.microsoft.com/office/powerpoint/2010/main" val="16794190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2" name="Slide Number Placeholder 1"/>
          <p:cNvSpPr>
            <a:spLocks noGrp="1"/>
          </p:cNvSpPr>
          <p:nvPr>
            <p:ph type="sldNum" sz="quarter" idx="12"/>
          </p:nvPr>
        </p:nvSpPr>
        <p:spPr/>
        <p:txBody>
          <a:bodyPr/>
          <a:lstStyle/>
          <a:p>
            <a:fld id="{6D22F896-40B5-4ADD-8801-0D06FADFA095}" type="slidenum">
              <a:rPr lang="en-US" dirty="0"/>
              <a:t>20</a:t>
            </a:fld>
            <a:endParaRPr lang="en-US" dirty="0"/>
          </a:p>
        </p:txBody>
      </p:sp>
    </p:spTree>
    <p:extLst>
      <p:ext uri="{BB962C8B-B14F-4D97-AF65-F5344CB8AC3E}">
        <p14:creationId xmlns:p14="http://schemas.microsoft.com/office/powerpoint/2010/main" val="17656044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t>21</a:t>
            </a:fld>
            <a:endParaRPr lang="en-US" dirty="0"/>
          </a:p>
        </p:txBody>
      </p:sp>
    </p:spTree>
    <p:extLst>
      <p:ext uri="{BB962C8B-B14F-4D97-AF65-F5344CB8AC3E}">
        <p14:creationId xmlns:p14="http://schemas.microsoft.com/office/powerpoint/2010/main" val="21106141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4" name="Content Placeholder 4" descr="philippies-enfant-rue.jpg"/>
          <p:cNvPicPr>
            <a:picLocks noGrp="1" noChangeAspect="1"/>
          </p:cNvPicPr>
          <p:nvPr>
            <p:ph idx="1"/>
          </p:nvPr>
        </p:nvPicPr>
        <p:blipFill>
          <a:blip r:embed="rId2"/>
          <a:srcRect l="-10403" r="-10403"/>
          <a:stretch>
            <a:fillRect/>
          </a:stretch>
        </p:blipFill>
        <p:spPr>
          <a:xfrm>
            <a:off x="245556" y="895658"/>
            <a:ext cx="8543533" cy="4710920"/>
          </a:xfrm>
        </p:spPr>
      </p:pic>
      <p:sp>
        <p:nvSpPr>
          <p:cNvPr id="179203" name="Footer Placeholder 1"/>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6" name="TextBox 5"/>
          <p:cNvSpPr txBox="1"/>
          <p:nvPr/>
        </p:nvSpPr>
        <p:spPr>
          <a:xfrm>
            <a:off x="1340757" y="5906248"/>
            <a:ext cx="6635750" cy="369888"/>
          </a:xfrm>
          <a:prstGeom prst="rect">
            <a:avLst/>
          </a:prstGeom>
          <a:noFill/>
        </p:spPr>
        <p:txBody>
          <a:bodyPr wrap="none">
            <a:spAutoFit/>
          </a:bodyPr>
          <a:lstStyle/>
          <a:p>
            <a:pPr>
              <a:defRPr/>
            </a:pPr>
            <a:r>
              <a:rPr lang="en-US" sz="1800">
                <a:latin typeface="+mn-lt"/>
              </a:rPr>
              <a:t>http://1jour1actu.com/monde/enfant-photo-philippines-84059/</a:t>
            </a:r>
          </a:p>
        </p:txBody>
      </p:sp>
      <p:sp>
        <p:nvSpPr>
          <p:cNvPr id="2" name="Slide Number Placeholder 1"/>
          <p:cNvSpPr>
            <a:spLocks noGrp="1"/>
          </p:cNvSpPr>
          <p:nvPr>
            <p:ph type="sldNum" sz="quarter" idx="12"/>
          </p:nvPr>
        </p:nvSpPr>
        <p:spPr/>
        <p:txBody>
          <a:bodyPr/>
          <a:lstStyle/>
          <a:p>
            <a:fld id="{74C2F60E-34D8-DD42-93FD-7BD7AE432328}" type="slidenum">
              <a:rPr lang="en-US"/>
              <a:pPr/>
              <a:t>22</a:t>
            </a:fld>
            <a:endParaRPr lang="en-US"/>
          </a:p>
        </p:txBody>
      </p:sp>
      <p:grpSp>
        <p:nvGrpSpPr>
          <p:cNvPr id="8" name="Group 7"/>
          <p:cNvGrpSpPr/>
          <p:nvPr/>
        </p:nvGrpSpPr>
        <p:grpSpPr>
          <a:xfrm>
            <a:off x="932688" y="858487"/>
            <a:ext cx="7128600" cy="5029473"/>
            <a:chOff x="932688" y="858487"/>
            <a:chExt cx="7128600" cy="5029473"/>
          </a:xfrm>
        </p:grpSpPr>
        <p:sp>
          <p:nvSpPr>
            <p:cNvPr id="3" name="Rectangle 2"/>
            <p:cNvSpPr/>
            <p:nvPr/>
          </p:nvSpPr>
          <p:spPr>
            <a:xfrm>
              <a:off x="932688" y="877824"/>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2688" y="4500137"/>
              <a:ext cx="7128600" cy="137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2688" y="858487"/>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10696" y="866599"/>
              <a:ext cx="2450592" cy="50213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8292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028699"/>
          </a:xfrm>
          <a:solidFill>
            <a:schemeClr val="bg1"/>
          </a:solidFill>
        </p:spPr>
        <p:txBody>
          <a:bodyPr/>
          <a:lstStyle/>
          <a:p>
            <a:pPr algn="ctr"/>
            <a:r>
              <a:rPr lang="en-US"/>
              <a:t>Interpretive Mode</a:t>
            </a:r>
          </a:p>
        </p:txBody>
      </p:sp>
      <p:pic>
        <p:nvPicPr>
          <p:cNvPr id="181251" name="Content Placeholder 7" descr="philippies-enfant-rue.jpg"/>
          <p:cNvPicPr>
            <a:picLocks noGrp="1" noChangeAspect="1"/>
          </p:cNvPicPr>
          <p:nvPr>
            <p:ph sz="half" idx="1"/>
          </p:nvPr>
        </p:nvPicPr>
        <p:blipFill>
          <a:blip r:embed="rId2"/>
          <a:srcRect/>
          <a:stretch>
            <a:fillRect/>
          </a:stretch>
        </p:blipFill>
        <p:spPr>
          <a:xfrm>
            <a:off x="114300" y="1828800"/>
            <a:ext cx="4584700" cy="3054350"/>
          </a:xfrm>
        </p:spPr>
      </p:pic>
      <p:sp>
        <p:nvSpPr>
          <p:cNvPr id="181252" name="Content Placeholder 6"/>
          <p:cNvSpPr>
            <a:spLocks noGrp="1"/>
          </p:cNvSpPr>
          <p:nvPr>
            <p:ph sz="half" idx="2"/>
          </p:nvPr>
        </p:nvSpPr>
        <p:spPr/>
        <p:txBody>
          <a:bodyPr/>
          <a:lstStyle/>
          <a:p>
            <a:pPr marL="0" indent="0" eaLnBrk="1" hangingPunct="1">
              <a:lnSpc>
                <a:spcPct val="120000"/>
              </a:lnSpc>
              <a:spcBef>
                <a:spcPct val="0"/>
              </a:spcBef>
              <a:buFont typeface="Wingdings" pitchFamily="-109" charset="2"/>
              <a:buNone/>
            </a:pPr>
            <a:r>
              <a:rPr lang="en-US" sz="2400" smtClean="0"/>
              <a:t>Daniel Cabrera a 9 ans. Il vit aux Philippines, un pays d'Asie du Sud-Est, situé à plus de 11 000 kilomètres de la France. Les Philippines sont constituées de plus de 7 000 îles. Daniel vit à Cebu, une île située au centre de l'archipel philippin.</a:t>
            </a:r>
          </a:p>
        </p:txBody>
      </p:sp>
      <p:sp>
        <p:nvSpPr>
          <p:cNvPr id="181253" name="Footer Placeholder 2"/>
          <p:cNvSpPr>
            <a:spLocks noGrp="1"/>
          </p:cNvSpPr>
          <p:nvPr>
            <p:ph type="ftr" sz="quarter" idx="11"/>
          </p:nvPr>
        </p:nvSpPr>
        <p:spPr bwMode="auto">
          <a:xfrm>
            <a:off x="6457950" y="6356351"/>
            <a:ext cx="2057400" cy="365125"/>
          </a:xfrm>
          <a:prstGeom prst="rect">
            <a:avLst/>
          </a:prstGeom>
          <a:noFill/>
          <a:ln>
            <a:miter lim="800000"/>
            <a:headEnd/>
            <a:tailEnd/>
          </a:ln>
        </p:spPr>
        <p:txBody>
          <a:bodyPr wrap="square" lIns="91440" tIns="45720" rIns="91440" bIns="45720" numCol="1" anchorCtr="0" compatLnSpc="1">
            <a:prstTxWarp prst="textNoShape">
              <a:avLst/>
            </a:prstTxWarp>
          </a:bodyPr>
          <a:lstStyle/>
          <a:p>
            <a:r>
              <a:rPr lang="en-US"/>
              <a:t>Laura Terrill</a:t>
            </a:r>
          </a:p>
        </p:txBody>
      </p:sp>
      <p:sp>
        <p:nvSpPr>
          <p:cNvPr id="10" name="TextBox 9"/>
          <p:cNvSpPr txBox="1"/>
          <p:nvPr/>
        </p:nvSpPr>
        <p:spPr>
          <a:xfrm>
            <a:off x="114300" y="4559299"/>
            <a:ext cx="4584700" cy="1815882"/>
          </a:xfrm>
          <a:prstGeom prst="rect">
            <a:avLst/>
          </a:prstGeom>
          <a:solidFill>
            <a:schemeClr val="bg1"/>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en-US" sz="2800">
                <a:solidFill>
                  <a:schemeClr val="tx1"/>
                </a:solidFill>
              </a:rPr>
              <a:t>Students write questions in target language that are answered in the text. Then, they pair and ask each other.</a:t>
            </a:r>
          </a:p>
        </p:txBody>
      </p:sp>
      <p:sp>
        <p:nvSpPr>
          <p:cNvPr id="3" name="Slide Number Placeholder 2"/>
          <p:cNvSpPr>
            <a:spLocks noGrp="1"/>
          </p:cNvSpPr>
          <p:nvPr>
            <p:ph type="sldNum" sz="quarter" idx="12"/>
          </p:nvPr>
        </p:nvSpPr>
        <p:spPr/>
        <p:txBody>
          <a:bodyPr/>
          <a:lstStyle/>
          <a:p>
            <a:fld id="{74C2F60E-34D8-DD42-93FD-7BD7AE432328}" type="slidenum">
              <a:rPr lang="en-US"/>
              <a:pPr/>
              <a:t>23</a:t>
            </a:fld>
            <a:endParaRPr lang="en-US"/>
          </a:p>
        </p:txBody>
      </p:sp>
    </p:spTree>
    <p:extLst>
      <p:ext uri="{BB962C8B-B14F-4D97-AF65-F5344CB8AC3E}">
        <p14:creationId xmlns:p14="http://schemas.microsoft.com/office/powerpoint/2010/main" val="294763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7389" y="306953"/>
            <a:ext cx="6414408" cy="1145495"/>
          </a:xfrm>
          <a:solidFill>
            <a:schemeClr val="bg1"/>
          </a:solidFill>
        </p:spPr>
        <p:txBody>
          <a:bodyPr>
            <a:normAutofit/>
          </a:bodyPr>
          <a:lstStyle/>
          <a:p>
            <a:pPr algn="ctr"/>
            <a:r>
              <a:rPr lang="en-US"/>
              <a:t>Presentational Mode</a:t>
            </a:r>
          </a:p>
        </p:txBody>
      </p:sp>
      <p:sp>
        <p:nvSpPr>
          <p:cNvPr id="5" name="Content Placeholder 4"/>
          <p:cNvSpPr>
            <a:spLocks noGrp="1"/>
          </p:cNvSpPr>
          <p:nvPr>
            <p:ph sz="half" idx="1"/>
          </p:nvPr>
        </p:nvSpPr>
        <p:spPr>
          <a:xfrm>
            <a:off x="263978" y="3313925"/>
            <a:ext cx="4024993" cy="2926080"/>
          </a:xfrm>
          <a:solidFill>
            <a:schemeClr val="bg1"/>
          </a:solidFill>
        </p:spPr>
        <p:txBody>
          <a:bodyPr anchor="ctr"/>
          <a:lstStyle/>
          <a:p>
            <a:r>
              <a:rPr lang="en-US">
                <a:ea typeface="ＭＳ Ｐゴシック" pitchFamily="-112" charset="-128"/>
                <a:cs typeface="ＭＳ Ｐゴシック" pitchFamily="-112" charset="-128"/>
              </a:rPr>
              <a:t>Daniel is young. </a:t>
            </a:r>
          </a:p>
          <a:p>
            <a:r>
              <a:rPr lang="en-US">
                <a:ea typeface="ＭＳ Ｐゴシック" pitchFamily="-112" charset="-128"/>
                <a:cs typeface="ＭＳ Ｐゴシック" pitchFamily="-112" charset="-128"/>
              </a:rPr>
              <a:t>He is a student. </a:t>
            </a:r>
          </a:p>
          <a:p>
            <a:r>
              <a:rPr lang="en-US">
                <a:ea typeface="ＭＳ Ｐゴシック" pitchFamily="-112" charset="-128"/>
                <a:cs typeface="ＭＳ Ｐゴシック" pitchFamily="-112" charset="-128"/>
              </a:rPr>
              <a:t>He likes school. </a:t>
            </a:r>
          </a:p>
          <a:p>
            <a:r>
              <a:rPr lang="en-US">
                <a:ea typeface="ＭＳ Ｐゴシック" pitchFamily="-112" charset="-128"/>
                <a:cs typeface="ＭＳ Ｐゴシック" pitchFamily="-112" charset="-128"/>
              </a:rPr>
              <a:t>He studies. </a:t>
            </a:r>
          </a:p>
          <a:p>
            <a:r>
              <a:rPr lang="en-US">
                <a:ea typeface="ＭＳ Ｐゴシック" pitchFamily="-112" charset="-128"/>
                <a:cs typeface="ＭＳ Ｐゴシック" pitchFamily="-112" charset="-128"/>
              </a:rPr>
              <a:t>He studies at night.</a:t>
            </a:r>
          </a:p>
        </p:txBody>
      </p:sp>
      <p:sp>
        <p:nvSpPr>
          <p:cNvPr id="6" name="Content Placeholder 5"/>
          <p:cNvSpPr>
            <a:spLocks noGrp="1"/>
          </p:cNvSpPr>
          <p:nvPr>
            <p:ph sz="half" idx="2"/>
          </p:nvPr>
        </p:nvSpPr>
        <p:spPr>
          <a:xfrm>
            <a:off x="4938032" y="3313925"/>
            <a:ext cx="4023360" cy="2926080"/>
          </a:xfrm>
          <a:solidFill>
            <a:schemeClr val="bg1"/>
          </a:solidFill>
        </p:spPr>
        <p:txBody>
          <a:bodyPr anchor="ctr"/>
          <a:lstStyle/>
          <a:p>
            <a:pPr marL="0" indent="0" algn="ctr">
              <a:buNone/>
            </a:pPr>
            <a:r>
              <a:rPr lang="en-US" sz="3600" i="1">
                <a:ea typeface="ＭＳ Ｐゴシック" pitchFamily="-112" charset="-128"/>
                <a:cs typeface="ＭＳ Ｐゴシック" pitchFamily="-112" charset="-128"/>
              </a:rPr>
              <a:t>Daniel is a young student who studies at night because he likes school.</a:t>
            </a:r>
          </a:p>
        </p:txBody>
      </p:sp>
      <p:sp>
        <p:nvSpPr>
          <p:cNvPr id="224262" name="Footer Placeholder 5"/>
          <p:cNvSpPr>
            <a:spLocks noGrp="1"/>
          </p:cNvSpPr>
          <p:nvPr>
            <p:ph type="ftr" sz="quarter" idx="11"/>
          </p:nvPr>
        </p:nvSpPr>
        <p:spPr>
          <a:xfrm>
            <a:off x="3028950" y="6356351"/>
            <a:ext cx="3086100" cy="365125"/>
          </a:xfrm>
          <a:prstGeom prst="rect">
            <a:avLst/>
          </a:prstGeom>
        </p:spPr>
        <p:txBody>
          <a:bodyPr/>
          <a:lstStyle/>
          <a:p>
            <a:r>
              <a:rPr lang="en-US"/>
              <a:t>Laura Terrill</a:t>
            </a:r>
          </a:p>
        </p:txBody>
      </p:sp>
      <p:sp>
        <p:nvSpPr>
          <p:cNvPr id="3" name="TextBox 2"/>
          <p:cNvSpPr txBox="1"/>
          <p:nvPr/>
        </p:nvSpPr>
        <p:spPr>
          <a:xfrm>
            <a:off x="247474" y="1452448"/>
            <a:ext cx="6654238" cy="1384995"/>
          </a:xfrm>
          <a:prstGeom prst="rect">
            <a:avLst/>
          </a:prstGeom>
          <a:noFill/>
        </p:spPr>
        <p:txBody>
          <a:bodyPr wrap="square" rtlCol="0">
            <a:spAutoFit/>
          </a:bodyPr>
          <a:lstStyle/>
          <a:p>
            <a:pPr algn="ctr"/>
            <a:r>
              <a:rPr lang="en-US" sz="2800"/>
              <a:t>Give 4 or 5 simple sentences. Have students work in pairs or small groups to write a better sentence with the same ideas.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643" y="209379"/>
            <a:ext cx="1981200" cy="2081028"/>
          </a:xfrm>
          <a:prstGeom prst="rect">
            <a:avLst/>
          </a:prstGeom>
        </p:spPr>
      </p:pic>
      <p:cxnSp>
        <p:nvCxnSpPr>
          <p:cNvPr id="9" name="Straight Connector 8"/>
          <p:cNvCxnSpPr/>
          <p:nvPr/>
        </p:nvCxnSpPr>
        <p:spPr>
          <a:xfrm>
            <a:off x="4572000" y="3313925"/>
            <a:ext cx="16329" cy="2792961"/>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74C2F60E-34D8-DD42-93FD-7BD7AE432328}" type="slidenum">
              <a:rPr lang="en-US"/>
              <a:pPr/>
              <a:t>24</a:t>
            </a:fld>
            <a:endParaRPr lang="en-US"/>
          </a:p>
        </p:txBody>
      </p:sp>
    </p:spTree>
    <p:extLst>
      <p:ext uri="{BB962C8B-B14F-4D97-AF65-F5344CB8AC3E}">
        <p14:creationId xmlns:p14="http://schemas.microsoft.com/office/powerpoint/2010/main" val="1487338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4" name="Title 3"/>
          <p:cNvSpPr>
            <a:spLocks noGrp="1"/>
          </p:cNvSpPr>
          <p:nvPr>
            <p:ph type="title"/>
          </p:nvPr>
        </p:nvSpPr>
        <p:spPr>
          <a:xfrm>
            <a:off x="628650" y="365126"/>
            <a:ext cx="7886700" cy="1325563"/>
          </a:xfrm>
          <a:solidFill>
            <a:schemeClr val="bg1"/>
          </a:solidFill>
        </p:spPr>
        <p:txBody>
          <a:bodyPr/>
          <a:lstStyle/>
          <a:p>
            <a:pPr algn="ctr"/>
            <a:r>
              <a:rPr lang="en-US"/>
              <a:t>Interpersonal Mode</a:t>
            </a:r>
          </a:p>
        </p:txBody>
      </p:sp>
      <p:sp>
        <p:nvSpPr>
          <p:cNvPr id="224262"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stretch>
            <a:fillRect/>
          </a:stretch>
        </p:blipFill>
        <p:spPr>
          <a:xfrm>
            <a:off x="4787298" y="3490973"/>
            <a:ext cx="3467100" cy="2349500"/>
          </a:xfrm>
          <a:prstGeom prst="rect">
            <a:avLst/>
          </a:prstGeom>
        </p:spPr>
      </p:pic>
      <p:sp>
        <p:nvSpPr>
          <p:cNvPr id="3" name="TextBox 2"/>
          <p:cNvSpPr txBox="1"/>
          <p:nvPr/>
        </p:nvSpPr>
        <p:spPr>
          <a:xfrm>
            <a:off x="2229820" y="1812710"/>
            <a:ext cx="4684359" cy="1077218"/>
          </a:xfrm>
          <a:prstGeom prst="rect">
            <a:avLst/>
          </a:prstGeom>
          <a:solidFill>
            <a:schemeClr val="accent1"/>
          </a:solidFill>
        </p:spPr>
        <p:txBody>
          <a:bodyPr wrap="none" rtlCol="0">
            <a:spAutoFit/>
          </a:bodyPr>
          <a:lstStyle/>
          <a:p>
            <a:pPr algn="ctr"/>
            <a:r>
              <a:rPr lang="en-US" sz="3200">
                <a:latin typeface="Calibri" pitchFamily="-112" charset="0"/>
                <a:ea typeface="Calibri" pitchFamily="-112" charset="0"/>
                <a:cs typeface="Calibri" pitchFamily="-112" charset="0"/>
              </a:rPr>
              <a:t>Imagine the conversation </a:t>
            </a:r>
          </a:p>
          <a:p>
            <a:pPr algn="ctr"/>
            <a:r>
              <a:rPr lang="en-US" sz="3200">
                <a:latin typeface="Calibri" pitchFamily="-112" charset="0"/>
                <a:ea typeface="Calibri" pitchFamily="-112" charset="0"/>
                <a:cs typeface="Calibri" pitchFamily="-112" charset="0"/>
              </a:rPr>
              <a:t>between the two children. </a:t>
            </a:r>
            <a:endParaRPr lang="en-US" sz="320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560" y="3149751"/>
            <a:ext cx="2822325" cy="2964535"/>
          </a:xfrm>
          <a:prstGeom prst="rect">
            <a:avLst/>
          </a:prstGeom>
        </p:spPr>
      </p:pic>
      <p:sp>
        <p:nvSpPr>
          <p:cNvPr id="11" name="Cloud Callout 10"/>
          <p:cNvSpPr/>
          <p:nvPr/>
        </p:nvSpPr>
        <p:spPr bwMode="auto">
          <a:xfrm>
            <a:off x="7081460" y="1928937"/>
            <a:ext cx="1752600" cy="990600"/>
          </a:xfrm>
          <a:prstGeom prst="cloudCallout">
            <a:avLst>
              <a:gd name="adj1" fmla="val -32125"/>
              <a:gd name="adj2" fmla="val 116059"/>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10" name="Cloud Callout 9"/>
          <p:cNvSpPr/>
          <p:nvPr/>
        </p:nvSpPr>
        <p:spPr bwMode="auto">
          <a:xfrm>
            <a:off x="250371" y="2208273"/>
            <a:ext cx="1524000" cy="990600"/>
          </a:xfrm>
          <a:prstGeom prst="cloudCallout">
            <a:avLst>
              <a:gd name="adj1" fmla="val 75866"/>
              <a:gd name="adj2" fmla="val 203066"/>
            </a:avLst>
          </a:prstGeom>
          <a:solidFill>
            <a:schemeClr val="tx1"/>
          </a:solidFill>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a:solidFill>
                <a:schemeClr val="tx1"/>
              </a:solidFill>
              <a:latin typeface="Arial" charset="0"/>
            </a:endParaRPr>
          </a:p>
        </p:txBody>
      </p:sp>
      <p:sp>
        <p:nvSpPr>
          <p:cNvPr id="5" name="Slide Number Placeholder 4"/>
          <p:cNvSpPr>
            <a:spLocks noGrp="1"/>
          </p:cNvSpPr>
          <p:nvPr>
            <p:ph type="sldNum" sz="quarter" idx="12"/>
          </p:nvPr>
        </p:nvSpPr>
        <p:spPr/>
        <p:txBody>
          <a:bodyPr/>
          <a:lstStyle/>
          <a:p>
            <a:fld id="{74C2F60E-34D8-DD42-93FD-7BD7AE432328}" type="slidenum">
              <a:rPr lang="en-US"/>
              <a:pPr/>
              <a:t>25</a:t>
            </a:fld>
            <a:endParaRPr lang="en-US"/>
          </a:p>
        </p:txBody>
      </p:sp>
    </p:spTree>
    <p:extLst>
      <p:ext uri="{BB962C8B-B14F-4D97-AF65-F5344CB8AC3E}">
        <p14:creationId xmlns:p14="http://schemas.microsoft.com/office/powerpoint/2010/main" val="6295245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14350" y="381287"/>
            <a:ext cx="8229600" cy="731520"/>
          </a:xfrm>
          <a:solidFill>
            <a:schemeClr val="accent1"/>
          </a:solidFill>
        </p:spPr>
        <p:txBody>
          <a:bodyPr>
            <a:noAutofit/>
          </a:bodyPr>
          <a:lstStyle/>
          <a:p>
            <a:pPr algn="ctr"/>
            <a:r>
              <a:rPr lang="en-US" sz="4800">
                <a:solidFill>
                  <a:schemeClr val="tx1"/>
                </a:solidFill>
              </a:rPr>
              <a:t>Interpretive Mode</a:t>
            </a:r>
            <a:endParaRPr lang="en-US" sz="2400">
              <a:solidFill>
                <a:schemeClr val="tx1"/>
              </a:solidFill>
            </a:endParaRPr>
          </a:p>
        </p:txBody>
      </p:sp>
      <p:sp>
        <p:nvSpPr>
          <p:cNvPr id="4" name="Footer Placeholder 3"/>
          <p:cNvSpPr>
            <a:spLocks noGrp="1"/>
          </p:cNvSpPr>
          <p:nvPr>
            <p:ph type="ftr" sz="quarter" idx="11"/>
          </p:nvPr>
        </p:nvSpPr>
        <p:spPr/>
        <p:txBody>
          <a:bodyPr/>
          <a:lstStyle/>
          <a:p>
            <a:r>
              <a:rPr lang="en-US" smtClean="0"/>
              <a:t>Laura Terrill</a:t>
            </a:r>
            <a:endParaRPr lang="en-US" dirty="0"/>
          </a:p>
        </p:txBody>
      </p:sp>
      <p:pic>
        <p:nvPicPr>
          <p:cNvPr id="2" name="Picture 1"/>
          <p:cNvPicPr>
            <a:picLocks noChangeAspect="1"/>
          </p:cNvPicPr>
          <p:nvPr/>
        </p:nvPicPr>
        <p:blipFill>
          <a:blip r:embed="rId2"/>
          <a:stretch>
            <a:fillRect/>
          </a:stretch>
        </p:blipFill>
        <p:spPr>
          <a:xfrm>
            <a:off x="1655041" y="2387774"/>
            <a:ext cx="5948218" cy="3968577"/>
          </a:xfrm>
          <a:prstGeom prst="rect">
            <a:avLst/>
          </a:prstGeom>
        </p:spPr>
      </p:pic>
      <p:pic>
        <p:nvPicPr>
          <p:cNvPr id="7" name="Picture 6"/>
          <p:cNvPicPr>
            <a:picLocks noChangeAspect="1"/>
          </p:cNvPicPr>
          <p:nvPr/>
        </p:nvPicPr>
        <p:blipFill>
          <a:blip r:embed="rId3"/>
          <a:stretch>
            <a:fillRect/>
          </a:stretch>
        </p:blipFill>
        <p:spPr>
          <a:xfrm>
            <a:off x="6720521" y="5109136"/>
            <a:ext cx="2331719" cy="1399032"/>
          </a:xfrm>
          <a:prstGeom prst="rect">
            <a:avLst/>
          </a:prstGeom>
        </p:spPr>
      </p:pic>
      <p:pic>
        <p:nvPicPr>
          <p:cNvPr id="8" name="Picture 7"/>
          <p:cNvPicPr>
            <a:picLocks noChangeAspect="1"/>
          </p:cNvPicPr>
          <p:nvPr/>
        </p:nvPicPr>
        <p:blipFill>
          <a:blip r:embed="rId4"/>
          <a:stretch>
            <a:fillRect/>
          </a:stretch>
        </p:blipFill>
        <p:spPr>
          <a:xfrm>
            <a:off x="442742" y="5103588"/>
            <a:ext cx="2051679" cy="1403230"/>
          </a:xfrm>
          <a:prstGeom prst="rect">
            <a:avLst/>
          </a:prstGeom>
        </p:spPr>
      </p:pic>
      <p:sp>
        <p:nvSpPr>
          <p:cNvPr id="3" name="TextBox 2"/>
          <p:cNvSpPr txBox="1"/>
          <p:nvPr/>
        </p:nvSpPr>
        <p:spPr>
          <a:xfrm>
            <a:off x="1369291" y="1333500"/>
            <a:ext cx="6519719" cy="830997"/>
          </a:xfrm>
          <a:prstGeom prst="rect">
            <a:avLst/>
          </a:prstGeom>
          <a:noFill/>
        </p:spPr>
        <p:txBody>
          <a:bodyPr wrap="square" rtlCol="0">
            <a:spAutoFit/>
          </a:bodyPr>
          <a:lstStyle/>
          <a:p>
            <a:pPr algn="ctr"/>
            <a:r>
              <a:rPr lang="en-US" sz="2400">
                <a:solidFill>
                  <a:schemeClr val="tx1">
                    <a:lumMod val="95000"/>
                  </a:schemeClr>
                </a:solidFill>
              </a:rPr>
              <a:t>Learners understand, interpret, and analyze what is heard, read or viewed on a variety of topics.</a:t>
            </a:r>
            <a:endParaRPr lang="en-US" sz="2400"/>
          </a:p>
        </p:txBody>
      </p:sp>
      <p:sp>
        <p:nvSpPr>
          <p:cNvPr id="6" name="Slide Number Placeholder 5"/>
          <p:cNvSpPr>
            <a:spLocks noGrp="1"/>
          </p:cNvSpPr>
          <p:nvPr>
            <p:ph type="sldNum" sz="quarter" idx="12"/>
          </p:nvPr>
        </p:nvSpPr>
        <p:spPr/>
        <p:txBody>
          <a:bodyPr/>
          <a:lstStyle/>
          <a:p>
            <a:fld id="{74C2F60E-34D8-DD42-93FD-7BD7AE432328}" type="slidenum">
              <a:rPr lang="en-US"/>
              <a:pPr/>
              <a:t>26</a:t>
            </a:fld>
            <a:endParaRPr lang="en-US"/>
          </a:p>
        </p:txBody>
      </p:sp>
    </p:spTree>
    <p:extLst>
      <p:ext uri="{BB962C8B-B14F-4D97-AF65-F5344CB8AC3E}">
        <p14:creationId xmlns:p14="http://schemas.microsoft.com/office/powerpoint/2010/main" val="556850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Assessment is in English</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500" y="1690689"/>
            <a:ext cx="6731000" cy="4762500"/>
          </a:xfrm>
          <a:prstGeom prst="rect">
            <a:avLst/>
          </a:prstGeom>
        </p:spPr>
      </p:pic>
    </p:spTree>
    <p:extLst>
      <p:ext uri="{BB962C8B-B14F-4D97-AF65-F5344CB8AC3E}">
        <p14:creationId xmlns:p14="http://schemas.microsoft.com/office/powerpoint/2010/main" val="9042376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Assessment is in English</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4750" y="1690689"/>
            <a:ext cx="6705600" cy="18669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4750" y="3973850"/>
            <a:ext cx="6794500" cy="2717800"/>
          </a:xfrm>
          <a:prstGeom prst="rect">
            <a:avLst/>
          </a:prstGeom>
        </p:spPr>
      </p:pic>
    </p:spTree>
    <p:extLst>
      <p:ext uri="{BB962C8B-B14F-4D97-AF65-F5344CB8AC3E}">
        <p14:creationId xmlns:p14="http://schemas.microsoft.com/office/powerpoint/2010/main" val="19276284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123821"/>
            <a:ext cx="7886700" cy="847729"/>
          </a:xfrm>
          <a:solidFill>
            <a:schemeClr val="accent1"/>
          </a:solidFill>
        </p:spPr>
        <p:txBody>
          <a:bodyPr>
            <a:normAutofit/>
          </a:bodyPr>
          <a:lstStyle/>
          <a:p>
            <a:pPr algn="ctr"/>
            <a:r>
              <a:rPr lang="en-US">
                <a:solidFill>
                  <a:schemeClr val="tx1"/>
                </a:solidFill>
              </a:rPr>
              <a:t>Instruction is in Target Language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909" y="1958737"/>
            <a:ext cx="3594100" cy="22606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1250" y="2033394"/>
            <a:ext cx="3594100" cy="2260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325" y="4459962"/>
            <a:ext cx="3409950" cy="222658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609" y="4376261"/>
            <a:ext cx="3581400" cy="2273300"/>
          </a:xfrm>
          <a:prstGeom prst="rect">
            <a:avLst/>
          </a:prstGeom>
        </p:spPr>
      </p:pic>
      <p:sp>
        <p:nvSpPr>
          <p:cNvPr id="11" name="TextBox 10"/>
          <p:cNvSpPr txBox="1"/>
          <p:nvPr/>
        </p:nvSpPr>
        <p:spPr>
          <a:xfrm>
            <a:off x="1126085" y="1119413"/>
            <a:ext cx="7297190" cy="830997"/>
          </a:xfrm>
          <a:prstGeom prst="rect">
            <a:avLst/>
          </a:prstGeom>
          <a:noFill/>
        </p:spPr>
        <p:txBody>
          <a:bodyPr wrap="none" rtlCol="0">
            <a:spAutoFit/>
          </a:bodyPr>
          <a:lstStyle/>
          <a:p>
            <a:r>
              <a:rPr lang="en-US" sz="2400"/>
              <a:t>Begin by finding text similar to what will be on exam. Do</a:t>
            </a:r>
          </a:p>
          <a:p>
            <a:r>
              <a:rPr lang="en-US" sz="2400"/>
              <a:t>a couple of different IDs before giving ID assessment. </a:t>
            </a:r>
          </a:p>
        </p:txBody>
      </p:sp>
    </p:spTree>
    <p:extLst>
      <p:ext uri="{BB962C8B-B14F-4D97-AF65-F5344CB8AC3E}">
        <p14:creationId xmlns:p14="http://schemas.microsoft.com/office/powerpoint/2010/main" val="7133294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a:t>
            </a:fld>
            <a:endParaRPr lang="en-US" dirty="0"/>
          </a:p>
        </p:txBody>
      </p:sp>
      <p:pic>
        <p:nvPicPr>
          <p:cNvPr id="5" name="Picture 4"/>
          <p:cNvPicPr>
            <a:picLocks noChangeAspect="1"/>
          </p:cNvPicPr>
          <p:nvPr/>
        </p:nvPicPr>
        <p:blipFill>
          <a:blip r:embed="rId3"/>
          <a:stretch>
            <a:fillRect/>
          </a:stretch>
        </p:blipFill>
        <p:spPr>
          <a:xfrm>
            <a:off x="590550" y="277254"/>
            <a:ext cx="5294168" cy="1537366"/>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7010" y="4394258"/>
            <a:ext cx="5467861" cy="121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40373" y="4709946"/>
            <a:ext cx="1285729" cy="584776"/>
          </a:xfrm>
          <a:prstGeom prst="rect">
            <a:avLst/>
          </a:prstGeom>
          <a:noFill/>
        </p:spPr>
        <p:txBody>
          <a:bodyPr wrap="none" rtlCol="0">
            <a:spAutoFit/>
          </a:bodyPr>
          <a:lstStyle/>
          <a:p>
            <a:r>
              <a:rPr lang="en-US" sz="3200" dirty="0"/>
              <a:t>What? </a:t>
            </a:r>
          </a:p>
        </p:txBody>
      </p:sp>
      <p:sp>
        <p:nvSpPr>
          <p:cNvPr id="10" name="Right Arrow 9"/>
          <p:cNvSpPr/>
          <p:nvPr/>
        </p:nvSpPr>
        <p:spPr>
          <a:xfrm>
            <a:off x="1988173" y="485145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1"/>
          <p:cNvGrpSpPr/>
          <p:nvPr/>
        </p:nvGrpSpPr>
        <p:grpSpPr>
          <a:xfrm>
            <a:off x="2369258" y="1081565"/>
            <a:ext cx="6296890" cy="2836804"/>
            <a:chOff x="838200" y="3702109"/>
            <a:chExt cx="6296890" cy="2836804"/>
          </a:xfrm>
        </p:grpSpPr>
        <p:pic>
          <p:nvPicPr>
            <p:cNvPr id="7" name="Picture 6"/>
            <p:cNvPicPr>
              <a:picLocks noChangeAspect="1"/>
            </p:cNvPicPr>
            <p:nvPr/>
          </p:nvPicPr>
          <p:blipFill>
            <a:blip r:embed="rId5"/>
            <a:stretch>
              <a:fillRect/>
            </a:stretch>
          </p:blipFill>
          <p:spPr>
            <a:xfrm>
              <a:off x="4943520" y="3702109"/>
              <a:ext cx="2191570" cy="2836804"/>
            </a:xfrm>
            <a:prstGeom prst="rect">
              <a:avLst/>
            </a:prstGeom>
          </p:spPr>
        </p:pic>
        <p:sp>
          <p:nvSpPr>
            <p:cNvPr id="9" name="TextBox 8"/>
            <p:cNvSpPr txBox="1"/>
            <p:nvPr/>
          </p:nvSpPr>
          <p:spPr>
            <a:xfrm>
              <a:off x="838200" y="4596824"/>
              <a:ext cx="1913705" cy="584776"/>
            </a:xfrm>
            <a:prstGeom prst="rect">
              <a:avLst/>
            </a:prstGeom>
            <a:noFill/>
          </p:spPr>
          <p:txBody>
            <a:bodyPr wrap="none" rtlCol="0">
              <a:spAutoFit/>
            </a:bodyPr>
            <a:lstStyle/>
            <a:p>
              <a:r>
                <a:rPr lang="en-US" sz="3200"/>
                <a:t>How well? </a:t>
              </a:r>
            </a:p>
          </p:txBody>
        </p:sp>
        <p:sp>
          <p:nvSpPr>
            <p:cNvPr id="11" name="Right Arrow 10"/>
            <p:cNvSpPr/>
            <p:nvPr/>
          </p:nvSpPr>
          <p:spPr>
            <a:xfrm>
              <a:off x="3563112" y="4803648"/>
              <a:ext cx="704088" cy="301752"/>
            </a:xfrm>
            <a:prstGeom prst="rightArrow">
              <a:avLst/>
            </a:prstGeom>
            <a:solidFill>
              <a:srgbClr val="2ABF28"/>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8538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170624"/>
            <a:ext cx="7886700" cy="786639"/>
          </a:xfrm>
          <a:solidFill>
            <a:schemeClr val="accent1"/>
          </a:solidFill>
        </p:spPr>
        <p:txBody>
          <a:bodyPr>
            <a:normAutofit/>
          </a:bodyPr>
          <a:lstStyle/>
          <a:p>
            <a:pPr algn="ctr"/>
            <a:r>
              <a:rPr lang="en-US">
                <a:solidFill>
                  <a:schemeClr val="tx1"/>
                </a:solidFill>
              </a:rPr>
              <a:t>Instruction is in Target Language</a:t>
            </a:r>
          </a:p>
        </p:txBody>
      </p:sp>
      <p:sp>
        <p:nvSpPr>
          <p:cNvPr id="3" name="Content Placeholder 2"/>
          <p:cNvSpPr>
            <a:spLocks noGrp="1"/>
          </p:cNvSpPr>
          <p:nvPr>
            <p:ph idx="1"/>
          </p:nvPr>
        </p:nvSpPr>
        <p:spPr>
          <a:xfrm>
            <a:off x="301979" y="3529543"/>
            <a:ext cx="8842022" cy="3114145"/>
          </a:xfrm>
        </p:spPr>
        <p:txBody>
          <a:bodyPr>
            <a:normAutofit fontScale="92500" lnSpcReduction="20000"/>
          </a:bodyPr>
          <a:lstStyle/>
          <a:p>
            <a:r>
              <a:rPr lang="en-US">
                <a:solidFill>
                  <a:schemeClr val="tx1"/>
                </a:solidFill>
              </a:rPr>
              <a:t>Give 1 word. Ask students to circumlocute.  Date of birth – birthday</a:t>
            </a:r>
          </a:p>
          <a:p>
            <a:r>
              <a:rPr lang="en-US">
                <a:solidFill>
                  <a:schemeClr val="tx1"/>
                </a:solidFill>
              </a:rPr>
              <a:t>Show picture only</a:t>
            </a:r>
            <a:r>
              <a:rPr lang="is-IS">
                <a:solidFill>
                  <a:schemeClr val="tx1"/>
                </a:solidFill>
              </a:rPr>
              <a:t>…say what they can.</a:t>
            </a:r>
          </a:p>
          <a:p>
            <a:r>
              <a:rPr lang="is-IS">
                <a:solidFill>
                  <a:schemeClr val="tx1"/>
                </a:solidFill>
              </a:rPr>
              <a:t>Write (2) questions that are answered on ID. Turn and ask your partner the questions. Call on individuals to ask and answer question.</a:t>
            </a:r>
          </a:p>
          <a:p>
            <a:r>
              <a:rPr lang="is-IS">
                <a:solidFill>
                  <a:schemeClr val="tx1"/>
                </a:solidFill>
              </a:rPr>
              <a:t>Show 2 true/1 false sentence. Have students determine and correct false sentence. </a:t>
            </a:r>
          </a:p>
          <a:p>
            <a:r>
              <a:rPr lang="is-IS">
                <a:solidFill>
                  <a:schemeClr val="tx1"/>
                </a:solidFill>
              </a:rPr>
              <a:t>Show 2 I</a:t>
            </a:r>
            <a:r>
              <a:rPr lang="en-US">
                <a:solidFill>
                  <a:schemeClr val="tx1"/>
                </a:solidFill>
              </a:rPr>
              <a:t>Ds</a:t>
            </a:r>
            <a:r>
              <a:rPr lang="is-IS">
                <a:solidFill>
                  <a:schemeClr val="tx1"/>
                </a:solidFill>
              </a:rPr>
              <a:t> that are similar. Show 1 sentence at time. </a:t>
            </a:r>
            <a:r>
              <a:rPr lang="en-US">
                <a:solidFill>
                  <a:schemeClr val="tx1"/>
                </a:solidFill>
              </a:rPr>
              <a:t>H</a:t>
            </a:r>
            <a:r>
              <a:rPr lang="is-IS">
                <a:solidFill>
                  <a:schemeClr val="tx1"/>
                </a:solidFill>
              </a:rPr>
              <a:t>ave students signal correct ID. </a:t>
            </a:r>
          </a:p>
          <a:p>
            <a:r>
              <a:rPr lang="is-IS">
                <a:solidFill>
                  <a:schemeClr val="tx1"/>
                </a:solidFill>
              </a:rPr>
              <a:t>Have students create ID for their exchange student identity following pattern of actual ID from that country. </a:t>
            </a:r>
          </a:p>
          <a:p>
            <a:endParaRPr lang="is-IS">
              <a:solidFill>
                <a:schemeClr val="tx1"/>
              </a:solidFill>
            </a:endParaRPr>
          </a:p>
          <a:p>
            <a:endParaRPr lang="en-US">
              <a:solidFill>
                <a:schemeClr val="tx1"/>
              </a:soli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486" y="1573048"/>
            <a:ext cx="2593014" cy="164592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1421" y="1573048"/>
            <a:ext cx="2616827" cy="1645920"/>
          </a:xfrm>
          <a:prstGeom prst="rect">
            <a:avLst/>
          </a:prstGeom>
        </p:spPr>
      </p:pic>
      <p:sp>
        <p:nvSpPr>
          <p:cNvPr id="12" name="TextBox 11"/>
          <p:cNvSpPr txBox="1"/>
          <p:nvPr/>
        </p:nvSpPr>
        <p:spPr>
          <a:xfrm>
            <a:off x="840451" y="1034323"/>
            <a:ext cx="7952755" cy="461665"/>
          </a:xfrm>
          <a:prstGeom prst="rect">
            <a:avLst/>
          </a:prstGeom>
          <a:noFill/>
        </p:spPr>
        <p:txBody>
          <a:bodyPr wrap="none" rtlCol="0">
            <a:spAutoFit/>
          </a:bodyPr>
          <a:lstStyle/>
          <a:p>
            <a:r>
              <a:rPr lang="en-US" sz="2400"/>
              <a:t>Do not create a worksheet. Vary activities in target language. </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0839" y="1630698"/>
            <a:ext cx="2616828" cy="1645920"/>
          </a:xfrm>
          <a:prstGeom prst="rect">
            <a:avLst/>
          </a:prstGeom>
        </p:spPr>
      </p:pic>
    </p:spTree>
    <p:extLst>
      <p:ext uri="{BB962C8B-B14F-4D97-AF65-F5344CB8AC3E}">
        <p14:creationId xmlns:p14="http://schemas.microsoft.com/office/powerpoint/2010/main" val="16738443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56608"/>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3" name="Slide Number Placeholder 2"/>
          <p:cNvSpPr>
            <a:spLocks noGrp="1"/>
          </p:cNvSpPr>
          <p:nvPr>
            <p:ph type="sldNum" sz="quarter" idx="12"/>
          </p:nvPr>
        </p:nvSpPr>
        <p:spPr/>
        <p:txBody>
          <a:bodyPr/>
          <a:lstStyle/>
          <a:p>
            <a:fld id="{74C2F60E-34D8-DD42-93FD-7BD7AE432328}" type="slidenum">
              <a:rPr lang="en-US"/>
              <a:pPr/>
              <a:t>31</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691136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132389"/>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32</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91637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499" y="146356"/>
            <a:ext cx="7024352" cy="6575120"/>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33</a:t>
            </a:fld>
            <a:endParaRPr lang="en-US"/>
          </a:p>
        </p:txBody>
      </p:sp>
    </p:spTree>
    <p:extLst>
      <p:ext uri="{BB962C8B-B14F-4D97-AF65-F5344CB8AC3E}">
        <p14:creationId xmlns:p14="http://schemas.microsoft.com/office/powerpoint/2010/main" val="47393417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55598" y="228600"/>
            <a:ext cx="8372349" cy="739299"/>
          </a:xfrm>
          <a:solidFill>
            <a:schemeClr val="accent1"/>
          </a:solidFill>
        </p:spPr>
        <p:txBody>
          <a:bodyPr>
            <a:normAutofit/>
          </a:bodyPr>
          <a:lstStyle/>
          <a:p>
            <a:pPr algn="ctr"/>
            <a:r>
              <a:rPr lang="en-US">
                <a:solidFill>
                  <a:schemeClr val="tx1"/>
                </a:solidFill>
              </a:rPr>
              <a:t>Key Word Recognition</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34</a:t>
            </a:fld>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598" y="1008960"/>
            <a:ext cx="8346398" cy="2121115"/>
          </a:xfrm>
          <a:prstGeom prst="rect">
            <a:avLst/>
          </a:prstGeom>
        </p:spPr>
      </p:pic>
      <p:graphicFrame>
        <p:nvGraphicFramePr>
          <p:cNvPr id="9" name="Table 8"/>
          <p:cNvGraphicFramePr>
            <a:graphicFrameLocks noGrp="1"/>
          </p:cNvGraphicFramePr>
          <p:nvPr>
            <p:extLst/>
          </p:nvPr>
        </p:nvGraphicFramePr>
        <p:xfrm>
          <a:off x="355599" y="3130075"/>
          <a:ext cx="8372349" cy="3340100"/>
        </p:xfrm>
        <a:graphic>
          <a:graphicData uri="http://schemas.openxmlformats.org/drawingml/2006/table">
            <a:tbl>
              <a:tblPr firstRow="1" bandRow="1">
                <a:tableStyleId>{69CF1AB2-1976-4502-BF36-3FF5EA218861}</a:tableStyleId>
              </a:tblPr>
              <a:tblGrid>
                <a:gridCol w="1896947"/>
                <a:gridCol w="713678"/>
                <a:gridCol w="5761724"/>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key words appropriately within context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majority of key words appropriately within context of the text.</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fewer than half of key words appropriately within the context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understand key words within the context of the text.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identify any of the words appropriately within the context of the text. </a:t>
                      </a:r>
                    </a:p>
                  </a:txBody>
                  <a:tcPr marL="68580" marR="68580" marT="0" marB="0" anchor="ctr"/>
                </a:tc>
              </a:tr>
            </a:tbl>
          </a:graphicData>
        </a:graphic>
      </p:graphicFrame>
    </p:spTree>
    <p:extLst>
      <p:ext uri="{BB962C8B-B14F-4D97-AF65-F5344CB8AC3E}">
        <p14:creationId xmlns:p14="http://schemas.microsoft.com/office/powerpoint/2010/main" val="39474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34224" y="193183"/>
            <a:ext cx="8305800" cy="719607"/>
          </a:xfrm>
          <a:solidFill>
            <a:schemeClr val="accent1"/>
          </a:solidFill>
        </p:spPr>
        <p:txBody>
          <a:bodyPr anchor="ctr">
            <a:normAutofit/>
          </a:bodyPr>
          <a:lstStyle/>
          <a:p>
            <a:pPr algn="ctr"/>
            <a:r>
              <a:rPr lang="en-US">
                <a:solidFill>
                  <a:schemeClr val="tx1"/>
                </a:solidFill>
              </a:rPr>
              <a:t>Main Idea</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35</a:t>
            </a:fld>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224" y="1004889"/>
            <a:ext cx="8305800" cy="2146300"/>
          </a:xfrm>
          <a:prstGeom prst="rect">
            <a:avLst/>
          </a:prstGeom>
        </p:spPr>
      </p:pic>
      <p:graphicFrame>
        <p:nvGraphicFramePr>
          <p:cNvPr id="9" name="Table 8"/>
          <p:cNvGraphicFramePr>
            <a:graphicFrameLocks noGrp="1"/>
          </p:cNvGraphicFramePr>
          <p:nvPr>
            <p:extLst/>
          </p:nvPr>
        </p:nvGraphicFramePr>
        <p:xfrm>
          <a:off x="300950" y="2937193"/>
          <a:ext cx="8372349" cy="360172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complete main ideas(s) of the text.</a:t>
                      </a:r>
                    </a:p>
                  </a:txBody>
                  <a:tcPr marL="68580" marR="68580" marT="0" marB="0" anchor="ctr"/>
                </a:tc>
              </a:tr>
              <a:tr h="5080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key parts of the main ideas(s) of the text but misses some elements. </a:t>
                      </a:r>
                    </a:p>
                  </a:txBody>
                  <a:tcPr marL="68580" marR="68580" marT="0" marB="0" anchor="ctr"/>
                </a:tc>
              </a:tr>
              <a:tr h="5384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parts of the main idea(s) of the text.</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May identify some ideas from the text but they do not represent the main idea(s). They are supporting details.</a:t>
                      </a:r>
                    </a:p>
                  </a:txBody>
                  <a:tcPr marL="68580" marR="68580" marT="0" marB="0" anchor="ctr"/>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Struggles to identify the main idea; may identify a detail that is not relevant to main idea. </a:t>
                      </a:r>
                    </a:p>
                  </a:txBody>
                  <a:tcPr marL="68580" marR="68580" marT="0" marB="0" anchor="ctr"/>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Tree>
    <p:extLst>
      <p:ext uri="{BB962C8B-B14F-4D97-AF65-F5344CB8AC3E}">
        <p14:creationId xmlns:p14="http://schemas.microsoft.com/office/powerpoint/2010/main" val="96049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32113" y="170281"/>
            <a:ext cx="8079774" cy="742509"/>
          </a:xfrm>
          <a:solidFill>
            <a:schemeClr val="accent1"/>
          </a:solidFill>
        </p:spPr>
        <p:txBody>
          <a:bodyPr anchor="ctr">
            <a:normAutofit/>
          </a:bodyPr>
          <a:lstStyle/>
          <a:p>
            <a:pPr algn="ctr"/>
            <a:r>
              <a:rPr lang="en-US">
                <a:solidFill>
                  <a:schemeClr val="tx1"/>
                </a:solidFill>
              </a:rPr>
              <a:t>Supporting Details</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36</a:t>
            </a:fld>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6476"/>
            <a:ext cx="9144000" cy="5781524"/>
          </a:xfrm>
          <a:prstGeom prst="rect">
            <a:avLst/>
          </a:prstGeom>
        </p:spPr>
      </p:pic>
      <p:graphicFrame>
        <p:nvGraphicFramePr>
          <p:cNvPr id="8" name="Table 7"/>
          <p:cNvGraphicFramePr>
            <a:graphicFrameLocks noGrp="1"/>
          </p:cNvGraphicFramePr>
          <p:nvPr>
            <p:extLst/>
          </p:nvPr>
        </p:nvGraphicFramePr>
        <p:xfrm>
          <a:off x="450221" y="2640168"/>
          <a:ext cx="8372349" cy="4140558"/>
        </p:xfrm>
        <a:graphic>
          <a:graphicData uri="http://schemas.openxmlformats.org/drawingml/2006/table">
            <a:tbl>
              <a:tblPr firstRow="1" bandRow="1">
                <a:tableStyleId>{69CF1AB2-1976-4502-BF36-3FF5EA218861}</a:tableStyleId>
              </a:tblPr>
              <a:tblGrid>
                <a:gridCol w="1790235"/>
                <a:gridCol w="735981"/>
                <a:gridCol w="5846133"/>
              </a:tblGrid>
              <a:tr h="574398">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all supporting details in the text and accurately provides information from the text to support these details.</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the majority of supporting details in the text and provides information from the text to support some of these details.</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half of the supporting details in the text and may provide limited information from the text to support these details. </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a few supporting details in the text but may be unable to provide information from the text to explain these details.</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Incorrectly identifies most details and is not able to provide accurate information for those details.</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Tree>
    <p:extLst>
      <p:ext uri="{BB962C8B-B14F-4D97-AF65-F5344CB8AC3E}">
        <p14:creationId xmlns:p14="http://schemas.microsoft.com/office/powerpoint/2010/main" val="476925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7940802" cy="884321"/>
          </a:xfrm>
          <a:solidFill>
            <a:schemeClr val="accent1"/>
          </a:solidFill>
        </p:spPr>
        <p:txBody>
          <a:bodyPr>
            <a:normAutofit/>
          </a:bodyPr>
          <a:lstStyle/>
          <a:p>
            <a:r>
              <a:rPr lang="en-US">
                <a:solidFill>
                  <a:schemeClr val="tx1"/>
                </a:solidFill>
              </a:rPr>
              <a:t>Guessing Meaning from Context</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37</a:t>
            </a:fld>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67593"/>
            <a:ext cx="9144000" cy="2027802"/>
          </a:xfrm>
          <a:prstGeom prst="rect">
            <a:avLst/>
          </a:prstGeom>
        </p:spPr>
      </p:pic>
      <p:graphicFrame>
        <p:nvGraphicFramePr>
          <p:cNvPr id="11" name="Table 10"/>
          <p:cNvGraphicFramePr>
            <a:graphicFrameLocks noGrp="1"/>
          </p:cNvGraphicFramePr>
          <p:nvPr>
            <p:extLst/>
          </p:nvPr>
        </p:nvGraphicFramePr>
        <p:xfrm>
          <a:off x="122664" y="3260923"/>
          <a:ext cx="8899714" cy="3210811"/>
        </p:xfrm>
        <a:graphic>
          <a:graphicData uri="http://schemas.openxmlformats.org/drawingml/2006/table">
            <a:tbl>
              <a:tblPr firstRow="1" bandRow="1">
                <a:tableStyleId>{69CF1AB2-1976-4502-BF36-3FF5EA218861}</a:tableStyleId>
              </a:tblPr>
              <a:tblGrid>
                <a:gridCol w="1561171"/>
                <a:gridCol w="713678"/>
                <a:gridCol w="6624865"/>
              </a:tblGrid>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all unfamiliar words and phrases in the text.  Inferences are accurate.</a:t>
                      </a:r>
                    </a:p>
                  </a:txBody>
                  <a:tcPr marL="68580" marR="68580" marT="0" marB="0" anchor="ctr"/>
                </a:tc>
              </a:tr>
              <a:tr h="55235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more than half of unfamiliar words and phrases in the text.  The inferences are plausible although some may not be accurate.</a:t>
                      </a:r>
                    </a:p>
                  </a:txBody>
                  <a:tcPr marL="68580" marR="68580" marT="0" marB="0" anchor="ctr"/>
                </a:tc>
              </a:tr>
              <a:tr h="446049">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half of unfamiliar words and phrases in the text.  The inferences are plausible although many are not accurate.</a:t>
                      </a:r>
                    </a:p>
                  </a:txBody>
                  <a:tcPr marL="68580" marR="68580" marT="0" marB="0" anchor="ctr"/>
                </a:tc>
              </a:tr>
              <a:tr h="515930">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Infers meaning of less than  half of unfamiliar words and phrases in the text.  The  inferences are plausible although many are not accurate.</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Attempts to infer meaning but inferences are not plausible or are not in the context of the text. </a:t>
                      </a:r>
                    </a:p>
                  </a:txBody>
                  <a:tcPr marL="68580" marR="68580" marT="0" marB="0" anchor="ctr"/>
                </a:tc>
              </a:tr>
              <a:tr h="551614">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6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600" b="0">
                          <a:effectLst/>
                          <a:latin typeface="+mn-lt"/>
                          <a:ea typeface="Cambria" charset="0"/>
                          <a:cs typeface="Times New Roman" charset="0"/>
                        </a:rPr>
                        <a:t>Inferences of meaning of unfamiliar words and phrases are largely inaccurate or lacking.</a:t>
                      </a:r>
                    </a:p>
                  </a:txBody>
                  <a:tcPr marL="68580" marR="68580" marT="0" marB="0" anchor="ctr"/>
                </a:tc>
              </a:tr>
            </a:tbl>
          </a:graphicData>
        </a:graphic>
      </p:graphicFrame>
    </p:spTree>
    <p:extLst>
      <p:ext uri="{BB962C8B-B14F-4D97-AF65-F5344CB8AC3E}">
        <p14:creationId xmlns:p14="http://schemas.microsoft.com/office/powerpoint/2010/main" val="12745969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Inferences</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38</a:t>
            </a:fld>
            <a:endParaRPr lang="en-US" dirty="0"/>
          </a:p>
        </p:txBody>
      </p:sp>
      <p:sp>
        <p:nvSpPr>
          <p:cNvPr id="3" name="Footer Placeholder 2"/>
          <p:cNvSpPr>
            <a:spLocks noGrp="1"/>
          </p:cNvSpPr>
          <p:nvPr>
            <p:ph type="ftr" sz="quarter" idx="11"/>
          </p:nvPr>
        </p:nvSpPr>
        <p:spPr/>
        <p:txBody>
          <a:bodyPr/>
          <a:lstStyle/>
          <a:p>
            <a:r>
              <a:rPr lang="en-US"/>
              <a:t>Laura Terrill</a:t>
            </a:r>
          </a:p>
        </p:txBody>
      </p:sp>
      <p:graphicFrame>
        <p:nvGraphicFramePr>
          <p:cNvPr id="9" name="Table 8"/>
          <p:cNvGraphicFramePr>
            <a:graphicFrameLocks noGrp="1"/>
          </p:cNvGraphicFramePr>
          <p:nvPr>
            <p:extLst/>
          </p:nvPr>
        </p:nvGraphicFramePr>
        <p:xfrm>
          <a:off x="355599" y="3064511"/>
          <a:ext cx="8372349" cy="3291840"/>
        </p:xfrm>
        <a:graphic>
          <a:graphicData uri="http://schemas.openxmlformats.org/drawingml/2006/table">
            <a:tbl>
              <a:tblPr firstRow="1" bandRow="1">
                <a:tableStyleId>{69CF1AB2-1976-4502-BF36-3FF5EA218861}</a:tableStyleId>
              </a:tblPr>
              <a:tblGrid>
                <a:gridCol w="1707377"/>
                <a:gridCol w="780585"/>
                <a:gridCol w="5884387"/>
              </a:tblGrid>
              <a:tr h="41910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using clear evidence from the text. </a:t>
                      </a:r>
                    </a:p>
                  </a:txBody>
                  <a:tcPr marL="68580" marR="68580" marT="0" marB="0"/>
                </a:tc>
              </a:tr>
              <a:tr h="4216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Infers and interprets the text’s meaning in a partially complete and/or partially plausible  manner. </a:t>
                      </a:r>
                    </a:p>
                  </a:txBody>
                  <a:tcPr marL="68580" marR="68580" marT="0" marB="0"/>
                </a:tc>
              </a:tr>
              <a:tr h="4052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Makes a few plausible inferences regarding the text’s meaning.</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and interpretations of the text’s meaning are incomplete and/or not supported by evidence from the text.</a:t>
                      </a:r>
                    </a:p>
                  </a:txBody>
                  <a:tcPr marL="68580" marR="68580" marT="0" marB="0"/>
                </a:tc>
              </a:tr>
              <a:tr h="49276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Inferences are made, but they are random guesses not supported by the text. </a:t>
                      </a:r>
                    </a:p>
                  </a:txBody>
                  <a:tcPr marL="68580" marR="68580" marT="0" marB="0"/>
                </a:tc>
              </a:tr>
              <a:tr h="53594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48" y="1434211"/>
            <a:ext cx="9144000" cy="1415289"/>
          </a:xfrm>
          <a:prstGeom prst="rect">
            <a:avLst/>
          </a:prstGeom>
        </p:spPr>
      </p:pic>
    </p:spTree>
    <p:extLst>
      <p:ext uri="{BB962C8B-B14F-4D97-AF65-F5344CB8AC3E}">
        <p14:creationId xmlns:p14="http://schemas.microsoft.com/office/powerpoint/2010/main" val="507404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a:solidFill>
            <a:schemeClr val="accent1"/>
          </a:solidFill>
        </p:spPr>
        <p:txBody>
          <a:bodyPr>
            <a:normAutofit/>
          </a:bodyPr>
          <a:lstStyle/>
          <a:p>
            <a:r>
              <a:rPr lang="en-US">
                <a:solidFill>
                  <a:schemeClr val="tx1"/>
                </a:solidFill>
              </a:rPr>
              <a:t>Comparing Cultural Perspectives</a:t>
            </a:r>
          </a:p>
        </p:txBody>
      </p:sp>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2" name="Slide Number Placeholder 1"/>
          <p:cNvSpPr>
            <a:spLocks noGrp="1"/>
          </p:cNvSpPr>
          <p:nvPr>
            <p:ph type="sldNum" sz="quarter" idx="12"/>
          </p:nvPr>
        </p:nvSpPr>
        <p:spPr/>
        <p:txBody>
          <a:bodyPr/>
          <a:lstStyle/>
          <a:p>
            <a:fld id="{74C2F60E-34D8-DD42-93FD-7BD7AE432328}" type="slidenum">
              <a:rPr lang="en-US"/>
              <a:pPr/>
              <a:t>39</a:t>
            </a:fld>
            <a:endParaRPr lang="en-US" dirty="0"/>
          </a:p>
        </p:txBody>
      </p:sp>
      <p:sp>
        <p:nvSpPr>
          <p:cNvPr id="3" name="Footer Placeholder 2"/>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69779"/>
            <a:ext cx="9144000" cy="1513907"/>
          </a:xfrm>
          <a:prstGeom prst="rect">
            <a:avLst/>
          </a:prstGeom>
        </p:spPr>
      </p:pic>
      <p:graphicFrame>
        <p:nvGraphicFramePr>
          <p:cNvPr id="11" name="Table 10"/>
          <p:cNvGraphicFramePr>
            <a:graphicFrameLocks noGrp="1"/>
          </p:cNvGraphicFramePr>
          <p:nvPr>
            <p:extLst/>
          </p:nvPr>
        </p:nvGraphicFramePr>
        <p:xfrm>
          <a:off x="148147" y="2838884"/>
          <a:ext cx="8877411" cy="3604605"/>
        </p:xfrm>
        <a:graphic>
          <a:graphicData uri="http://schemas.openxmlformats.org/drawingml/2006/table">
            <a:tbl>
              <a:tblPr firstRow="1" bandRow="1">
                <a:tableStyleId>{69CF1AB2-1976-4502-BF36-3FF5EA218861}</a:tableStyleId>
              </a:tblPr>
              <a:tblGrid>
                <a:gridCol w="1716619"/>
                <a:gridCol w="646771"/>
                <a:gridCol w="6514021"/>
              </a:tblGrid>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cultural perspectives/norms accurately.  Provides a detailed connection of cultural products/practices to perspectives.</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Connects cultural products/practices to perspectives.</a:t>
                      </a:r>
                    </a:p>
                  </a:txBody>
                  <a:tcPr marL="68580" marR="68580" marT="0" marB="0"/>
                </a:tc>
              </a:tr>
              <a:tr h="587085">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Identifies some cultural perspectives/norms accurately.  Provides a minimal connection of cultural products/practices to perspectives.</a:t>
                      </a:r>
                    </a:p>
                  </a:txBody>
                  <a:tcPr marL="68580" marR="68580" marT="0" marB="0"/>
                </a:tc>
              </a:tr>
              <a:tr h="73152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Identification of cultural perspectives/norms is mostly superficial or lacking And/or connection of cultural practices/products to perspectives is superficial or lacking.</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Cultural statements are made, but no connection is made between practices, products and perspectives. </a:t>
                      </a:r>
                    </a:p>
                  </a:txBody>
                  <a:tcPr marL="68580" marR="68580" marT="0" marB="0"/>
                </a:tc>
              </a:tr>
              <a:tr h="430121">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Does not provide a response.</a:t>
                      </a:r>
                    </a:p>
                  </a:txBody>
                  <a:tcPr marL="68580" marR="68580" marT="0" marB="0" anchor="ctr"/>
                </a:tc>
              </a:tr>
            </a:tbl>
          </a:graphicData>
        </a:graphic>
      </p:graphicFrame>
    </p:spTree>
    <p:extLst>
      <p:ext uri="{BB962C8B-B14F-4D97-AF65-F5344CB8AC3E}">
        <p14:creationId xmlns:p14="http://schemas.microsoft.com/office/powerpoint/2010/main" val="297600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4</a:t>
            </a:fld>
            <a:endParaRPr lang="en-US"/>
          </a:p>
        </p:txBody>
      </p:sp>
      <p:pic>
        <p:nvPicPr>
          <p:cNvPr id="5" name="Picture 4"/>
          <p:cNvPicPr>
            <a:picLocks noChangeAspect="1"/>
          </p:cNvPicPr>
          <p:nvPr/>
        </p:nvPicPr>
        <p:blipFill>
          <a:blip r:embed="rId2"/>
          <a:stretch>
            <a:fillRect/>
          </a:stretch>
        </p:blipFill>
        <p:spPr>
          <a:xfrm>
            <a:off x="1968500" y="0"/>
            <a:ext cx="5185691" cy="6858000"/>
          </a:xfrm>
          <a:prstGeom prst="rect">
            <a:avLst/>
          </a:prstGeom>
        </p:spPr>
      </p:pic>
    </p:spTree>
    <p:extLst>
      <p:ext uri="{BB962C8B-B14F-4D97-AF65-F5344CB8AC3E}">
        <p14:creationId xmlns:p14="http://schemas.microsoft.com/office/powerpoint/2010/main" val="6347723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Judith</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40</a:t>
            </a:fld>
            <a:endParaRPr lang="en-US" dirty="0"/>
          </a:p>
        </p:txBody>
      </p:sp>
      <p:sp>
        <p:nvSpPr>
          <p:cNvPr id="7" name="Content Placeholder 6"/>
          <p:cNvSpPr>
            <a:spLocks noGrp="1"/>
          </p:cNvSpPr>
          <p:nvPr>
            <p:ph idx="1"/>
          </p:nvPr>
        </p:nvSpPr>
        <p:spPr/>
        <p:txBody>
          <a:bodyPr/>
          <a:lstStyle/>
          <a:p>
            <a:pPr marL="457200" indent="-457200">
              <a:buFont typeface="+mj-lt"/>
              <a:buAutoNum type="arabicPeriod"/>
            </a:pPr>
            <a:r>
              <a:rPr lang="en-US"/>
              <a:t>Based on what you hear Judith saying, what question do you think she was asked?</a:t>
            </a:r>
          </a:p>
          <a:p>
            <a:pPr marL="457200" indent="-457200">
              <a:buFont typeface="+mj-lt"/>
              <a:buAutoNum type="arabicPeriod"/>
            </a:pPr>
            <a:endParaRPr lang="en-US"/>
          </a:p>
          <a:p>
            <a:pPr marL="457200" indent="-457200">
              <a:buFont typeface="+mj-lt"/>
              <a:buAutoNum type="arabicPeriod"/>
            </a:pPr>
            <a:r>
              <a:rPr lang="en-US"/>
              <a:t>Clearly Judith loves the beach. Why does she like the beach so much. Give at least 3 reasons. </a:t>
            </a:r>
          </a:p>
          <a:p>
            <a:pPr marL="457200" indent="-457200">
              <a:buFont typeface="+mj-lt"/>
              <a:buAutoNum type="arabicPeriod"/>
            </a:pPr>
            <a:endParaRPr lang="en-US"/>
          </a:p>
          <a:p>
            <a:pPr marL="457200" indent="-457200">
              <a:buFont typeface="+mj-lt"/>
              <a:buAutoNum type="arabicPeriod"/>
            </a:pPr>
            <a:r>
              <a:rPr lang="en-US"/>
              <a:t>What type of vacation does Judith not like and why? </a:t>
            </a:r>
          </a:p>
        </p:txBody>
      </p:sp>
      <p:pic>
        <p:nvPicPr>
          <p:cNvPr id="8" name="Vacaciones_play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619175" y="621507"/>
            <a:ext cx="812800" cy="812800"/>
          </a:xfrm>
          <a:prstGeom prst="rect">
            <a:avLst/>
          </a:prstGeom>
        </p:spPr>
      </p:pic>
    </p:spTree>
    <p:extLst>
      <p:ext uri="{BB962C8B-B14F-4D97-AF65-F5344CB8AC3E}">
        <p14:creationId xmlns:p14="http://schemas.microsoft.com/office/powerpoint/2010/main" val="2819039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268"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28650" y="365127"/>
            <a:ext cx="7886700" cy="964590"/>
          </a:xfrm>
          <a:solidFill>
            <a:schemeClr val="accent1"/>
          </a:solidFill>
        </p:spPr>
        <p:txBody>
          <a:bodyPr>
            <a:normAutofit/>
          </a:bodyPr>
          <a:lstStyle/>
          <a:p>
            <a:pPr algn="ctr"/>
            <a:r>
              <a:rPr lang="en-US">
                <a:solidFill>
                  <a:schemeClr val="tx1"/>
                </a:solidFill>
              </a:rPr>
              <a:t>Blended Rubric</a:t>
            </a:r>
            <a:endParaRPr lang="en-US" sz="2700">
              <a:solidFill>
                <a:schemeClr val="tx1"/>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41</a:t>
            </a:fld>
            <a:endParaRPr lang="en-US" dirty="0"/>
          </a:p>
        </p:txBody>
      </p:sp>
      <p:graphicFrame>
        <p:nvGraphicFramePr>
          <p:cNvPr id="7" name="Table 6"/>
          <p:cNvGraphicFramePr>
            <a:graphicFrameLocks noGrp="1"/>
          </p:cNvGraphicFramePr>
          <p:nvPr>
            <p:extLst/>
          </p:nvPr>
        </p:nvGraphicFramePr>
        <p:xfrm>
          <a:off x="133294" y="1690689"/>
          <a:ext cx="8877411" cy="4304689"/>
        </p:xfrm>
        <a:graphic>
          <a:graphicData uri="http://schemas.openxmlformats.org/drawingml/2006/table">
            <a:tbl>
              <a:tblPr firstRow="1" bandRow="1">
                <a:tableStyleId>{69CF1AB2-1976-4502-BF36-3FF5EA218861}</a:tableStyleId>
              </a:tblPr>
              <a:tblGrid>
                <a:gridCol w="1716619"/>
                <a:gridCol w="646771"/>
                <a:gridCol w="6514021"/>
              </a:tblGrid>
              <a:tr h="670082">
                <a:tc gridSpan="3">
                  <a:txBody>
                    <a:bodyPr/>
                    <a:lstStyle/>
                    <a:p>
                      <a:pPr marL="0" marR="0">
                        <a:spcBef>
                          <a:spcPts val="0"/>
                        </a:spcBef>
                        <a:spcAft>
                          <a:spcPts val="0"/>
                        </a:spcAft>
                        <a:tabLst>
                          <a:tab pos="2743200" algn="ctr"/>
                          <a:tab pos="5486400" algn="r"/>
                        </a:tabLst>
                      </a:pPr>
                      <a:r>
                        <a:rPr lang="en-US" sz="2400" b="1"/>
                        <a:t>Literal Comprehension - </a:t>
                      </a:r>
                      <a:r>
                        <a:rPr lang="en-US" sz="2400"/>
                        <a:t>Key Word, Main Idea, Supporting Details</a:t>
                      </a:r>
                      <a:r>
                        <a:rPr lang="en-US" sz="2400">
                          <a:effectLst/>
                        </a:rPr>
                        <a:t> </a:t>
                      </a:r>
                      <a:endParaRPr lang="en-US" sz="2400" b="0">
                        <a:effectLst/>
                        <a:latin typeface="+mn-lt"/>
                        <a:ea typeface="Cambria" charset="0"/>
                        <a:cs typeface="Times New Roman" charset="0"/>
                      </a:endParaRPr>
                    </a:p>
                  </a:txBody>
                  <a:tcPr marL="68580" marR="68580" marT="0" marB="0" anchor="ctr"/>
                </a:tc>
                <a:tc hMerge="1">
                  <a:txBody>
                    <a:bodyPr/>
                    <a:lstStyle/>
                    <a:p>
                      <a:pPr marL="0" marR="0" algn="ctr">
                        <a:spcBef>
                          <a:spcPts val="0"/>
                        </a:spcBef>
                        <a:spcAft>
                          <a:spcPts val="0"/>
                        </a:spcAft>
                        <a:tabLst>
                          <a:tab pos="2743200" algn="ctr"/>
                          <a:tab pos="5486400" algn="r"/>
                        </a:tabLst>
                      </a:pPr>
                      <a:endParaRPr lang="en-US" sz="1800" b="0">
                        <a:effectLst/>
                        <a:latin typeface="+mn-lt"/>
                        <a:ea typeface="Cambria" charset="0"/>
                        <a:cs typeface="Times New Roman" charset="0"/>
                      </a:endParaRPr>
                    </a:p>
                  </a:txBody>
                  <a:tcPr marL="68580" marR="68580" marT="0" marB="0" anchor="ctr"/>
                </a:tc>
                <a:tc hMerge="1">
                  <a:txBody>
                    <a:bodyPr/>
                    <a:lstStyle/>
                    <a:p>
                      <a:pPr marL="0" marR="0">
                        <a:spcBef>
                          <a:spcPts val="0"/>
                        </a:spcBef>
                        <a:spcAft>
                          <a:spcPts val="0"/>
                        </a:spcAft>
                        <a:tabLst>
                          <a:tab pos="2743200" algn="ctr"/>
                          <a:tab pos="5486400" algn="r"/>
                        </a:tabLst>
                      </a:pPr>
                      <a:endParaRPr lang="en-US" sz="1800" b="0">
                        <a:effectLst/>
                        <a:latin typeface="Cambria" charset="0"/>
                        <a:ea typeface="Cambria" charset="0"/>
                        <a:cs typeface="Times New Roman" charset="0"/>
                      </a:endParaRPr>
                    </a:p>
                  </a:txBody>
                  <a:tcPr marL="68580" marR="68580" marT="0" marB="0" anchor="ctr"/>
                </a:tc>
              </a:tr>
              <a:tr h="670082">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Strong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10</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Identifies all key words/ideas appropriately within context of the text.</a:t>
                      </a:r>
                    </a:p>
                  </a:txBody>
                  <a:tcPr marL="68580" marR="68580" marT="0" marB="0" anchor="ctr"/>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Meets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9</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Identifies the majority of key words/ideas appropriately within context of the text. </a:t>
                      </a:r>
                    </a:p>
                  </a:txBody>
                  <a:tcPr marL="68580" marR="68580" marT="0" marB="0"/>
                </a:tc>
              </a:tr>
              <a:tr h="587085">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Approaching Expectations</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8</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Identifies most words/ideas appropriately within the context of the text. </a:t>
                      </a:r>
                    </a:p>
                  </a:txBody>
                  <a:tcPr marL="68580" marR="68580" marT="0" marB="0"/>
                </a:tc>
              </a:tr>
              <a:tr h="73152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Minimal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7</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Identifies fewer than half of key words/ideas appropriately within the context of the text. </a:t>
                      </a:r>
                    </a:p>
                  </a:txBody>
                  <a:tcPr marL="68580" marR="68580" marT="0" marB="0"/>
                </a:tc>
              </a:tr>
              <a:tr h="487680">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Not yet</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6</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Struggles to understand key words/ideas appropriately within the context of the text. </a:t>
                      </a:r>
                    </a:p>
                  </a:txBody>
                  <a:tcPr marL="68580" marR="68580" marT="0" marB="0"/>
                </a:tc>
              </a:tr>
              <a:tr h="430121">
                <a:tc>
                  <a:txBody>
                    <a:bodyPr/>
                    <a:lstStyle/>
                    <a:p>
                      <a:pPr marL="0" marR="0">
                        <a:spcBef>
                          <a:spcPts val="0"/>
                        </a:spcBef>
                        <a:spcAft>
                          <a:spcPts val="0"/>
                        </a:spcAft>
                        <a:tabLst>
                          <a:tab pos="2743200" algn="ctr"/>
                          <a:tab pos="5486400" algn="r"/>
                        </a:tabLst>
                      </a:pPr>
                      <a:r>
                        <a:rPr lang="en-US" sz="1800" b="0">
                          <a:effectLst/>
                          <a:latin typeface="+mn-lt"/>
                          <a:ea typeface="Cambria" charset="0"/>
                          <a:cs typeface="Times New Roman" charset="0"/>
                        </a:rPr>
                        <a:t>No Comprehension</a:t>
                      </a:r>
                    </a:p>
                  </a:txBody>
                  <a:tcPr marL="68580" marR="68580" marT="0" marB="0" anchor="ctr"/>
                </a:tc>
                <a:tc>
                  <a:txBody>
                    <a:bodyPr/>
                    <a:lstStyle/>
                    <a:p>
                      <a:pPr marL="0" marR="0" algn="ctr">
                        <a:spcBef>
                          <a:spcPts val="0"/>
                        </a:spcBef>
                        <a:spcAft>
                          <a:spcPts val="0"/>
                        </a:spcAft>
                        <a:tabLst>
                          <a:tab pos="2743200" algn="ctr"/>
                          <a:tab pos="5486400" algn="r"/>
                        </a:tabLst>
                      </a:pPr>
                      <a:r>
                        <a:rPr lang="en-US" sz="1800" b="0">
                          <a:effectLst/>
                          <a:latin typeface="+mn-lt"/>
                          <a:ea typeface="Cambria" charset="0"/>
                          <a:cs typeface="Times New Roman" charset="0"/>
                        </a:rPr>
                        <a:t>5</a:t>
                      </a:r>
                    </a:p>
                  </a:txBody>
                  <a:tcPr marL="68580" marR="68580" marT="0" marB="0" anchor="ctr"/>
                </a:tc>
                <a:tc>
                  <a:txBody>
                    <a:bodyPr/>
                    <a:lstStyle/>
                    <a:p>
                      <a:pPr marL="0" marR="0">
                        <a:spcBef>
                          <a:spcPts val="0"/>
                        </a:spcBef>
                        <a:spcAft>
                          <a:spcPts val="0"/>
                        </a:spcAft>
                        <a:tabLst>
                          <a:tab pos="2743200" algn="ctr"/>
                          <a:tab pos="5486400" algn="r"/>
                        </a:tabLst>
                      </a:pPr>
                      <a:r>
                        <a:rPr lang="en-US" sz="1800" b="0">
                          <a:effectLst/>
                          <a:latin typeface="Cambria" charset="0"/>
                          <a:ea typeface="Cambria" charset="0"/>
                          <a:cs typeface="Times New Roman" charset="0"/>
                        </a:rPr>
                        <a:t>Does not identify any of the words/ideas appropriately within the context of the text or does not respond. </a:t>
                      </a:r>
                    </a:p>
                  </a:txBody>
                  <a:tcPr marL="68580" marR="68580" marT="0" marB="0"/>
                </a:tc>
              </a:tr>
            </a:tbl>
          </a:graphicData>
        </a:graphic>
      </p:graphicFrame>
    </p:spTree>
    <p:extLst>
      <p:ext uri="{BB962C8B-B14F-4D97-AF65-F5344CB8AC3E}">
        <p14:creationId xmlns:p14="http://schemas.microsoft.com/office/powerpoint/2010/main" val="6102245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984" y="269694"/>
            <a:ext cx="7881043" cy="879126"/>
          </a:xfrm>
          <a:solidFill>
            <a:schemeClr val="accent1"/>
          </a:solidFill>
        </p:spPr>
        <p:txBody>
          <a:bodyPr/>
          <a:lstStyle/>
          <a:p>
            <a:pPr algn="ctr"/>
            <a:r>
              <a:rPr lang="en-US" dirty="0" smtClean="0">
                <a:solidFill>
                  <a:schemeClr val="tx1"/>
                </a:solidFill>
              </a:rPr>
              <a:t> Interpersonal Mode</a:t>
            </a:r>
            <a:endParaRPr lang="en-US" dirty="0">
              <a:solidFill>
                <a:schemeClr val="tx1"/>
              </a:solidFill>
            </a:endParaRPr>
          </a:p>
        </p:txBody>
      </p:sp>
      <p:sp>
        <p:nvSpPr>
          <p:cNvPr id="4" name="Footer Placeholder 3"/>
          <p:cNvSpPr>
            <a:spLocks noGrp="1"/>
          </p:cNvSpPr>
          <p:nvPr>
            <p:ph type="ftr" sz="quarter" idx="11"/>
          </p:nvPr>
        </p:nvSpPr>
        <p:spPr>
          <a:xfrm>
            <a:off x="397984" y="6356350"/>
            <a:ext cx="3086100" cy="365125"/>
          </a:xfrm>
        </p:spPr>
        <p:txBody>
          <a:bodyPr/>
          <a:lstStyle/>
          <a:p>
            <a:pPr algn="l"/>
            <a:r>
              <a:rPr lang="en-US" smtClean="0"/>
              <a:t>Laura Terrill</a:t>
            </a:r>
            <a:endParaRPr lang="en-US"/>
          </a:p>
        </p:txBody>
      </p:sp>
      <p:pic>
        <p:nvPicPr>
          <p:cNvPr id="8" name="Picture 7"/>
          <p:cNvPicPr>
            <a:picLocks/>
          </p:cNvPicPr>
          <p:nvPr/>
        </p:nvPicPr>
        <p:blipFill>
          <a:blip r:embed="rId2">
            <a:extLst>
              <a:ext uri="{28A0092B-C50C-407E-A947-70E740481C1C}">
                <a14:useLocalDpi xmlns:a14="http://schemas.microsoft.com/office/drawing/2010/main" val="0"/>
              </a:ext>
            </a:extLst>
          </a:blip>
          <a:stretch>
            <a:fillRect/>
          </a:stretch>
        </p:blipFill>
        <p:spPr>
          <a:xfrm>
            <a:off x="6322211" y="2541586"/>
            <a:ext cx="1956816" cy="1590675"/>
          </a:xfrm>
          <a:prstGeom prst="rect">
            <a:avLst/>
          </a:prstGeom>
        </p:spPr>
      </p:pic>
      <p:pic>
        <p:nvPicPr>
          <p:cNvPr id="9" name="Picture 8"/>
          <p:cNvPicPr>
            <a:picLocks/>
          </p:cNvPicPr>
          <p:nvPr/>
        </p:nvPicPr>
        <p:blipFill>
          <a:blip r:embed="rId3">
            <a:extLst>
              <a:ext uri="{28A0092B-C50C-407E-A947-70E740481C1C}">
                <a14:useLocalDpi xmlns:a14="http://schemas.microsoft.com/office/drawing/2010/main" val="0"/>
              </a:ext>
            </a:extLst>
          </a:blip>
          <a:stretch>
            <a:fillRect/>
          </a:stretch>
        </p:blipFill>
        <p:spPr>
          <a:xfrm>
            <a:off x="981778" y="3448768"/>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6127" y="445135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1993" y="4477468"/>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
        <p:nvSpPr>
          <p:cNvPr id="3" name="Slide Number Placeholder 2"/>
          <p:cNvSpPr>
            <a:spLocks noGrp="1"/>
          </p:cNvSpPr>
          <p:nvPr>
            <p:ph type="sldNum" sz="quarter" idx="12"/>
          </p:nvPr>
        </p:nvSpPr>
        <p:spPr/>
        <p:txBody>
          <a:bodyPr/>
          <a:lstStyle/>
          <a:p>
            <a:fld id="{74C2F60E-34D8-DD42-93FD-7BD7AE432328}" type="slidenum">
              <a:rPr lang="en-US"/>
              <a:pPr/>
              <a:t>42</a:t>
            </a:fld>
            <a:endParaRPr lang="en-US"/>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4200" y="2514600"/>
            <a:ext cx="2895600" cy="1828800"/>
          </a:xfrm>
          <a:prstGeom prst="rect">
            <a:avLst/>
          </a:prstGeom>
        </p:spPr>
      </p:pic>
    </p:spTree>
    <p:extLst>
      <p:ext uri="{BB962C8B-B14F-4D97-AF65-F5344CB8AC3E}">
        <p14:creationId xmlns:p14="http://schemas.microsoft.com/office/powerpoint/2010/main" val="15542828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0" y="298221"/>
            <a:ext cx="7835861" cy="894960"/>
          </a:xfrm>
          <a:solidFill>
            <a:schemeClr val="accent1"/>
          </a:solidFill>
        </p:spPr>
        <p:txBody>
          <a:bodyPr/>
          <a:lstStyle/>
          <a:p>
            <a:r>
              <a:rPr lang="en-US">
                <a:solidFill>
                  <a:schemeClr val="tx1"/>
                </a:solidFill>
              </a:rPr>
              <a:t>Vacation Time — Why travel?</a:t>
            </a:r>
            <a:endParaRPr lang="en-US" sz="2800">
              <a:solidFill>
                <a:schemeClr val="tx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229" y="1702962"/>
            <a:ext cx="7388513" cy="4351338"/>
          </a:xfrm>
        </p:spPr>
      </p:pic>
      <p:sp>
        <p:nvSpPr>
          <p:cNvPr id="3" name="Footer Placeholder 2"/>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43</a:t>
            </a:fld>
            <a:endParaRPr lang="en-US"/>
          </a:p>
        </p:txBody>
      </p:sp>
    </p:spTree>
    <p:extLst>
      <p:ext uri="{BB962C8B-B14F-4D97-AF65-F5344CB8AC3E}">
        <p14:creationId xmlns:p14="http://schemas.microsoft.com/office/powerpoint/2010/main" val="38748600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1459"/>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18953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lstStyle/>
          <a:p>
            <a:fld id="{74C2F60E-34D8-DD42-93FD-7BD7AE432328}" type="slidenum">
              <a:rPr lang="en-US"/>
              <a:pPr/>
              <a:t>44</a:t>
            </a:fld>
            <a:endParaRPr lang="en-US"/>
          </a:p>
        </p:txBody>
      </p:sp>
    </p:spTree>
    <p:extLst>
      <p:ext uri="{BB962C8B-B14F-4D97-AF65-F5344CB8AC3E}">
        <p14:creationId xmlns:p14="http://schemas.microsoft.com/office/powerpoint/2010/main" val="130680110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06474"/>
          </a:xfrm>
          <a:solidFill>
            <a:schemeClr val="accent1"/>
          </a:solidFill>
        </p:spPr>
        <p:txBody>
          <a:bodyPr>
            <a:normAutofit/>
          </a:bodyPr>
          <a:lstStyle/>
          <a:p>
            <a:pPr algn="ctr"/>
            <a:r>
              <a:rPr lang="en-US" sz="4000">
                <a:solidFill>
                  <a:schemeClr val="tx1"/>
                </a:solidFill>
              </a:rPr>
              <a:t>Interpersonal Assessment Guidelines</a:t>
            </a:r>
          </a:p>
        </p:txBody>
      </p:sp>
      <p:sp>
        <p:nvSpPr>
          <p:cNvPr id="3" name="Content Placeholder 2"/>
          <p:cNvSpPr>
            <a:spLocks noGrp="1"/>
          </p:cNvSpPr>
          <p:nvPr>
            <p:ph idx="1"/>
          </p:nvPr>
        </p:nvSpPr>
        <p:spPr/>
        <p:txBody>
          <a:bodyPr>
            <a:normAutofit lnSpcReduction="10000"/>
          </a:bodyPr>
          <a:lstStyle/>
          <a:p>
            <a:pPr lvl="0"/>
            <a:r>
              <a:rPr lang="en-US"/>
              <a:t>The assessment is between 2 or more students who are selected at random.</a:t>
            </a:r>
          </a:p>
          <a:p>
            <a:pPr lvl="0"/>
            <a:r>
              <a:rPr lang="en-US"/>
              <a:t>Students are given up to 2 minutes to show what they can do. </a:t>
            </a:r>
          </a:p>
          <a:p>
            <a:pPr lvl="0"/>
            <a:r>
              <a:rPr lang="en-US"/>
              <a:t>If a prompt requires images, they should be images that have been used throughout the unit and images that reflect the target culture.</a:t>
            </a:r>
          </a:p>
          <a:p>
            <a:pPr lvl="0"/>
            <a:r>
              <a:rPr lang="en-US"/>
              <a:t>Retakes are allowed. The second score counts. There is no need to change the prompt. If images were used, the images would be different.</a:t>
            </a:r>
          </a:p>
          <a:p>
            <a:pPr lvl="0"/>
            <a:r>
              <a:rPr lang="en-US"/>
              <a:t>If doing the Global project, the images can come from what was shared by students during the class. </a:t>
            </a:r>
          </a:p>
          <a:p>
            <a:endParaRPr lang="en-US"/>
          </a:p>
        </p:txBody>
      </p:sp>
      <p:sp>
        <p:nvSpPr>
          <p:cNvPr id="4" name="Slide Number Placeholder 3"/>
          <p:cNvSpPr>
            <a:spLocks noGrp="1"/>
          </p:cNvSpPr>
          <p:nvPr>
            <p:ph type="sldNum" sz="quarter" idx="12"/>
          </p:nvPr>
        </p:nvSpPr>
        <p:spPr/>
        <p:txBody>
          <a:bodyPr/>
          <a:lstStyle/>
          <a:p>
            <a:fld id="{74C2F60E-34D8-DD42-93FD-7BD7AE432328}" type="slidenum">
              <a:rPr lang="en-US"/>
              <a:pPr/>
              <a:t>45</a:t>
            </a:fld>
            <a:endParaRPr lang="en-US" dirty="0"/>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908802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a:t>
            </a:r>
            <a:endParaRPr lang="en-US"/>
          </a:p>
        </p:txBody>
      </p:sp>
      <p:pic>
        <p:nvPicPr>
          <p:cNvPr id="9" name="Picture 8"/>
          <p:cNvPicPr>
            <a:picLocks noChangeAspect="1"/>
          </p:cNvPicPr>
          <p:nvPr/>
        </p:nvPicPr>
        <p:blipFill>
          <a:blip r:embed="rId2"/>
          <a:stretch>
            <a:fillRect/>
          </a:stretch>
        </p:blipFill>
        <p:spPr>
          <a:xfrm>
            <a:off x="2686461" y="3492432"/>
            <a:ext cx="5647458" cy="2719146"/>
          </a:xfrm>
          <a:prstGeom prst="rect">
            <a:avLst/>
          </a:prstGeom>
        </p:spPr>
      </p:pic>
      <p:sp>
        <p:nvSpPr>
          <p:cNvPr id="10" name="Title 1"/>
          <p:cNvSpPr txBox="1">
            <a:spLocks/>
          </p:cNvSpPr>
          <p:nvPr/>
        </p:nvSpPr>
        <p:spPr>
          <a:xfrm>
            <a:off x="387349" y="446089"/>
            <a:ext cx="8350251" cy="900111"/>
          </a:xfrm>
          <a:prstGeom prst="rect">
            <a:avLst/>
          </a:prstGeom>
          <a:solidFill>
            <a:schemeClr val="accent1"/>
          </a:solidFill>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dirty="0" smtClean="0">
                <a:solidFill>
                  <a:schemeClr val="tx1"/>
                </a:solidFill>
              </a:rPr>
              <a:t>Presentational Mode</a:t>
            </a:r>
          </a:p>
        </p:txBody>
      </p:sp>
      <p:sp>
        <p:nvSpPr>
          <p:cNvPr id="5" name="TextBox 4"/>
          <p:cNvSpPr txBox="1"/>
          <p:nvPr/>
        </p:nvSpPr>
        <p:spPr>
          <a:xfrm>
            <a:off x="803274" y="1562100"/>
            <a:ext cx="7518400" cy="1569660"/>
          </a:xfrm>
          <a:prstGeom prst="rect">
            <a:avLst/>
          </a:prstGeom>
          <a:noFill/>
        </p:spPr>
        <p:txBody>
          <a:bodyPr wrap="square" rtlCol="0">
            <a:spAutoFit/>
          </a:bodyPr>
          <a:lstStyle/>
          <a:p>
            <a:pPr algn="ctr"/>
            <a:r>
              <a:rPr lang="en-US" sz="2400" dirty="0"/>
              <a:t>Learners present information, concepts, and ideas to inform, explain, persuade, and narrate on a variety of topics using appropriate media and adapting to various audiences of listeners, readers, or viewers. </a:t>
            </a:r>
          </a:p>
        </p:txBody>
      </p:sp>
      <p:sp>
        <p:nvSpPr>
          <p:cNvPr id="2" name="Slide Number Placeholder 1"/>
          <p:cNvSpPr>
            <a:spLocks noGrp="1"/>
          </p:cNvSpPr>
          <p:nvPr>
            <p:ph type="sldNum" sz="quarter" idx="12"/>
          </p:nvPr>
        </p:nvSpPr>
        <p:spPr/>
        <p:txBody>
          <a:bodyPr/>
          <a:lstStyle/>
          <a:p>
            <a:fld id="{74C2F60E-34D8-DD42-93FD-7BD7AE432328}" type="slidenum">
              <a:rPr lang="en-US"/>
              <a:pPr/>
              <a:t>46</a:t>
            </a:fld>
            <a:endParaRPr lang="en-US"/>
          </a:p>
        </p:txBody>
      </p:sp>
      <p:pic>
        <p:nvPicPr>
          <p:cNvPr id="7" name="Picture 4" descr="P4220050-2"/>
          <p:cNvPicPr>
            <a:picLocks noChangeArrowheads="1"/>
          </p:cNvPicPr>
          <p:nvPr/>
        </p:nvPicPr>
        <p:blipFill>
          <a:blip r:embed="rId3"/>
          <a:srcRect/>
          <a:stretch>
            <a:fillRect/>
          </a:stretch>
        </p:blipFill>
        <p:spPr bwMode="auto">
          <a:xfrm>
            <a:off x="755752" y="3492432"/>
            <a:ext cx="2607372" cy="2719146"/>
          </a:xfrm>
          <a:prstGeom prst="rect">
            <a:avLst/>
          </a:prstGeom>
          <a:noFill/>
        </p:spPr>
      </p:pic>
    </p:spTree>
    <p:extLst>
      <p:ext uri="{BB962C8B-B14F-4D97-AF65-F5344CB8AC3E}">
        <p14:creationId xmlns:p14="http://schemas.microsoft.com/office/powerpoint/2010/main" val="89100462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107" y="142102"/>
            <a:ext cx="7991243" cy="719302"/>
          </a:xfrm>
          <a:solidFill>
            <a:schemeClr val="accent1"/>
          </a:solidFill>
        </p:spPr>
        <p:txBody>
          <a:bodyPr>
            <a:normAutofit/>
          </a:bodyPr>
          <a:lstStyle/>
          <a:p>
            <a:r>
              <a:rPr lang="en-US">
                <a:solidFill>
                  <a:schemeClr val="tx1"/>
                </a:solidFill>
              </a:rPr>
              <a:t>Vacation Time — </a:t>
            </a:r>
            <a:r>
              <a:rPr lang="en-US" sz="2700">
                <a:solidFill>
                  <a:schemeClr val="tx1"/>
                </a:solidFill>
              </a:rPr>
              <a:t>Why vacation?</a:t>
            </a:r>
          </a:p>
        </p:txBody>
      </p:sp>
      <p:sp>
        <p:nvSpPr>
          <p:cNvPr id="5" name="Slide Number Placeholder 4"/>
          <p:cNvSpPr>
            <a:spLocks noGrp="1"/>
          </p:cNvSpPr>
          <p:nvPr>
            <p:ph type="sldNum" sz="quarter" idx="12"/>
          </p:nvPr>
        </p:nvSpPr>
        <p:spPr/>
        <p:txBody>
          <a:bodyPr/>
          <a:lstStyle/>
          <a:p>
            <a:fld id="{74C2F60E-34D8-DD42-93FD-7BD7AE432328}" type="slidenum">
              <a:rPr lang="en-US"/>
              <a:pPr/>
              <a:t>47</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7294" y="972915"/>
            <a:ext cx="6481003" cy="5748561"/>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5650092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22972"/>
            <a:ext cx="8132491" cy="813729"/>
          </a:xfrm>
        </p:spPr>
        <p:txBody>
          <a:bodyPr anchor="t">
            <a:normAutofit/>
          </a:bodyPr>
          <a:lstStyle/>
          <a:p>
            <a:pPr algn="ctr"/>
            <a:r>
              <a:rPr lang="en-US" sz="3600" dirty="0"/>
              <a:t>Presentational Rubric</a:t>
            </a:r>
          </a:p>
        </p:txBody>
      </p:sp>
      <p:graphicFrame>
        <p:nvGraphicFramePr>
          <p:cNvPr id="5" name="Content Placeholder 4"/>
          <p:cNvGraphicFramePr>
            <a:graphicFrameLocks noGrp="1"/>
          </p:cNvGraphicFramePr>
          <p:nvPr>
            <p:ph idx="1"/>
            <p:extLst/>
          </p:nvPr>
        </p:nvGraphicFramePr>
        <p:xfrm>
          <a:off x="53044" y="1184504"/>
          <a:ext cx="8978901" cy="4914900"/>
        </p:xfrm>
        <a:graphic>
          <a:graphicData uri="http://schemas.openxmlformats.org/drawingml/2006/table">
            <a:tbl>
              <a:tblPr firstRow="1" bandRow="1">
                <a:tableStyleId>{5C22544A-7EE6-4342-B048-85BDC9FD1C3A}</a:tableStyleId>
              </a:tblPr>
              <a:tblGrid>
                <a:gridCol w="1250145"/>
                <a:gridCol w="1932189"/>
                <a:gridCol w="1932189"/>
                <a:gridCol w="1932189"/>
                <a:gridCol w="1932189"/>
              </a:tblGrid>
              <a:tr h="370840">
                <a:tc>
                  <a:txBody>
                    <a:bodyPr/>
                    <a:lstStyle/>
                    <a:p>
                      <a:endParaRPr lang="en-US" dirty="0"/>
                    </a:p>
                  </a:txBody>
                  <a:tcPr/>
                </a:tc>
                <a:tc>
                  <a:txBody>
                    <a:bodyPr/>
                    <a:lstStyle/>
                    <a:p>
                      <a:pPr algn="ctr"/>
                      <a:r>
                        <a:rPr lang="en-US" sz="1400" dirty="0"/>
                        <a:t>Strong Performance</a:t>
                      </a:r>
                    </a:p>
                    <a:p>
                      <a:pPr marL="342900" indent="-342900" algn="ctr">
                        <a:buAutoNum type="arabicPlain" startAt="10"/>
                      </a:pPr>
                      <a:r>
                        <a:rPr lang="en-US" sz="1400" dirty="0"/>
                        <a:t>    9</a:t>
                      </a:r>
                    </a:p>
                  </a:txBody>
                  <a:tcPr anchor="ctr"/>
                </a:tc>
                <a:tc>
                  <a:txBody>
                    <a:bodyPr/>
                    <a:lstStyle/>
                    <a:p>
                      <a:pPr algn="ctr"/>
                      <a:r>
                        <a:rPr lang="en-US" sz="1400" dirty="0"/>
                        <a:t>Meets</a:t>
                      </a:r>
                      <a:r>
                        <a:rPr lang="en-US" sz="1400" baseline="0" dirty="0"/>
                        <a:t> Expectations</a:t>
                      </a:r>
                    </a:p>
                    <a:p>
                      <a:pPr algn="ctr"/>
                      <a:r>
                        <a:rPr lang="en-US" sz="1400" baseline="0" dirty="0"/>
                        <a:t>8</a:t>
                      </a:r>
                      <a:endParaRPr lang="en-US" sz="1400" dirty="0"/>
                    </a:p>
                  </a:txBody>
                  <a:tcPr anchor="ctr"/>
                </a:tc>
                <a:tc>
                  <a:txBody>
                    <a:bodyPr/>
                    <a:lstStyle/>
                    <a:p>
                      <a:pPr algn="ctr"/>
                      <a:r>
                        <a:rPr lang="en-US" sz="1400" dirty="0"/>
                        <a:t>Approaches Expectations</a:t>
                      </a:r>
                    </a:p>
                    <a:p>
                      <a:pPr algn="ctr"/>
                      <a:r>
                        <a:rPr lang="en-US" sz="1400" dirty="0"/>
                        <a:t>7</a:t>
                      </a:r>
                    </a:p>
                  </a:txBody>
                  <a:tcPr anchor="ctr"/>
                </a:tc>
                <a:tc>
                  <a:txBody>
                    <a:bodyPr/>
                    <a:lstStyle/>
                    <a:p>
                      <a:pPr algn="ctr"/>
                      <a:r>
                        <a:rPr lang="en-US" sz="1400" dirty="0"/>
                        <a:t>Minimal Performance</a:t>
                      </a:r>
                    </a:p>
                    <a:p>
                      <a:pPr algn="ctr"/>
                      <a:r>
                        <a:rPr lang="en-US" sz="1400" dirty="0"/>
                        <a:t>6</a:t>
                      </a:r>
                    </a:p>
                  </a:txBody>
                  <a:tcPr anchor="ct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Am I understood?</a:t>
                      </a: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rich is my vocabulary?</a:t>
                      </a: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well do I complete the task? </a:t>
                      </a: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48</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2464992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a:bodyPr>
          <a:lstStyle/>
          <a:p>
            <a:pPr algn="ctr"/>
            <a:r>
              <a:rPr lang="en-US" sz="3600" dirty="0"/>
              <a:t>Presentational Rubric, part 2</a:t>
            </a:r>
          </a:p>
        </p:txBody>
      </p:sp>
      <p:graphicFrame>
        <p:nvGraphicFramePr>
          <p:cNvPr id="5" name="Content Placeholder 4"/>
          <p:cNvGraphicFramePr>
            <a:graphicFrameLocks noGrp="1"/>
          </p:cNvGraphicFramePr>
          <p:nvPr>
            <p:ph idx="1"/>
          </p:nvPr>
        </p:nvGraphicFramePr>
        <p:xfrm>
          <a:off x="63500" y="901700"/>
          <a:ext cx="8978900" cy="529132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organized is my writing?</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dirty="0">
                          <a:latin typeface="+mn-lt"/>
                          <a:ea typeface="Cambria"/>
                          <a:cs typeface="Times New Roman"/>
                        </a:rPr>
                        <a:t>How are knowledge and understanding of the target culture represented? </a:t>
                      </a:r>
                      <a:endParaRPr lang="en-US" sz="16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dirty="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dirty="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74C2F60E-34D8-DD42-93FD-7BD7AE432328}" type="slidenum">
              <a:rPr lang="en-US"/>
              <a:pPr/>
              <a:t>49</a:t>
            </a:fld>
            <a:endParaRPr lang="en-US" dirty="0"/>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61989056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195" y="342900"/>
            <a:ext cx="8248650" cy="1347789"/>
          </a:xfrm>
        </p:spPr>
        <p:txBody>
          <a:bodyPr>
            <a:normAutofit fontScale="90000"/>
          </a:bodyPr>
          <a:lstStyle/>
          <a:p>
            <a:r>
              <a:rPr lang="en-US" sz="3600"/>
              <a:t>Global Challenges: Schooling Around the World</a:t>
            </a:r>
            <a:r>
              <a:rPr lang="en-US"/>
              <a:t/>
            </a:r>
            <a:br>
              <a:rPr lang="en-US"/>
            </a:br>
            <a:r>
              <a:rPr lang="en-US" sz="2700"/>
              <a:t>What role does school play in our lives?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707" y="1849207"/>
            <a:ext cx="3105713" cy="237744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342" y="1690689"/>
            <a:ext cx="2232962" cy="30175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5683" y="3622156"/>
            <a:ext cx="4297674" cy="283464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0354" y="4385166"/>
            <a:ext cx="2746907" cy="1828800"/>
          </a:xfrm>
          <a:prstGeom prst="rect">
            <a:avLst/>
          </a:prstGeom>
        </p:spPr>
      </p:pic>
      <p:pic>
        <p:nvPicPr>
          <p:cNvPr id="11" name="Picture 10" descr="HorarioGatos.png"/>
          <p:cNvPicPr>
            <a:picLocks noChangeAspect="1"/>
          </p:cNvPicPr>
          <p:nvPr/>
        </p:nvPicPr>
        <p:blipFill>
          <a:blip r:embed="rId6"/>
          <a:stretch>
            <a:fillRect/>
          </a:stretch>
        </p:blipFill>
        <p:spPr>
          <a:xfrm>
            <a:off x="301048" y="4070351"/>
            <a:ext cx="2934878" cy="22860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1820" y="1615960"/>
            <a:ext cx="2880360" cy="1920240"/>
          </a:xfrm>
          <a:prstGeom prst="rect">
            <a:avLst/>
          </a:prstGeom>
        </p:spPr>
      </p:pic>
    </p:spTree>
    <p:extLst>
      <p:ext uri="{BB962C8B-B14F-4D97-AF65-F5344CB8AC3E}">
        <p14:creationId xmlns:p14="http://schemas.microsoft.com/office/powerpoint/2010/main" val="15122195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0" y="318980"/>
            <a:ext cx="7991243" cy="719302"/>
          </a:xfrm>
          <a:solidFill>
            <a:schemeClr val="accent1"/>
          </a:solidFill>
        </p:spPr>
        <p:txBody>
          <a:bodyPr>
            <a:normAutofit/>
          </a:bodyPr>
          <a:lstStyle/>
          <a:p>
            <a:pPr algn="ctr"/>
            <a:r>
              <a:rPr lang="en-US">
                <a:solidFill>
                  <a:schemeClr val="tx1"/>
                </a:solidFill>
              </a:rPr>
              <a:t>Presentational Project</a:t>
            </a:r>
            <a:endParaRPr lang="en-US" sz="2700">
              <a:solidFill>
                <a:schemeClr val="tx1"/>
              </a:solidFill>
            </a:endParaRPr>
          </a:p>
        </p:txBody>
      </p:sp>
      <p:sp>
        <p:nvSpPr>
          <p:cNvPr id="5" name="Slide Number Placeholder 4"/>
          <p:cNvSpPr>
            <a:spLocks noGrp="1"/>
          </p:cNvSpPr>
          <p:nvPr>
            <p:ph type="sldNum" sz="quarter" idx="12"/>
          </p:nvPr>
        </p:nvSpPr>
        <p:spPr/>
        <p:txBody>
          <a:bodyPr/>
          <a:lstStyle/>
          <a:p>
            <a:fld id="{74C2F60E-34D8-DD42-93FD-7BD7AE432328}" type="slidenum">
              <a:rPr lang="en-US"/>
              <a:pPr/>
              <a:t>50</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217" y="1416205"/>
            <a:ext cx="8382851" cy="4562223"/>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5760477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21" y="318980"/>
            <a:ext cx="7986330" cy="963410"/>
          </a:xfrm>
          <a:solidFill>
            <a:schemeClr val="accent1"/>
          </a:solidFill>
        </p:spPr>
        <p:txBody>
          <a:bodyPr>
            <a:noAutofit/>
          </a:bodyPr>
          <a:lstStyle/>
          <a:p>
            <a:pPr algn="ctr" fontAlgn="base"/>
            <a:r>
              <a:rPr lang="en-US" sz="3600">
                <a:solidFill>
                  <a:schemeClr val="tx1"/>
                </a:solidFill>
              </a:rPr>
              <a:t>Presentational Writing </a:t>
            </a:r>
            <a:br>
              <a:rPr lang="en-US" sz="3600">
                <a:solidFill>
                  <a:schemeClr val="tx1"/>
                </a:solidFill>
              </a:rPr>
            </a:br>
            <a:r>
              <a:rPr lang="en-US" sz="3600">
                <a:solidFill>
                  <a:schemeClr val="tx1"/>
                </a:solidFill>
              </a:rPr>
              <a:t>(Script and Visual Product)</a:t>
            </a:r>
          </a:p>
        </p:txBody>
      </p:sp>
      <p:sp>
        <p:nvSpPr>
          <p:cNvPr id="5" name="Slide Number Placeholder 4"/>
          <p:cNvSpPr>
            <a:spLocks noGrp="1"/>
          </p:cNvSpPr>
          <p:nvPr>
            <p:ph type="sldNum" sz="quarter" idx="12"/>
          </p:nvPr>
        </p:nvSpPr>
        <p:spPr/>
        <p:txBody>
          <a:bodyPr/>
          <a:lstStyle/>
          <a:p>
            <a:fld id="{74C2F60E-34D8-DD42-93FD-7BD7AE432328}" type="slidenum">
              <a:rPr lang="en-US"/>
              <a:pPr/>
              <a:t>51</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0238" y="1624389"/>
            <a:ext cx="7143895" cy="4914524"/>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44137443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10" y="318980"/>
            <a:ext cx="7986330" cy="963410"/>
          </a:xfrm>
          <a:solidFill>
            <a:schemeClr val="accent1"/>
          </a:solidFill>
        </p:spPr>
        <p:txBody>
          <a:bodyPr>
            <a:noAutofit/>
          </a:bodyPr>
          <a:lstStyle/>
          <a:p>
            <a:pPr algn="ctr" fontAlgn="base"/>
            <a:r>
              <a:rPr lang="en-US" sz="3600">
                <a:solidFill>
                  <a:schemeClr val="tx1"/>
                </a:solidFill>
              </a:rPr>
              <a:t>Presentational Speaking</a:t>
            </a:r>
          </a:p>
        </p:txBody>
      </p:sp>
      <p:sp>
        <p:nvSpPr>
          <p:cNvPr id="5" name="Slide Number Placeholder 4"/>
          <p:cNvSpPr>
            <a:spLocks noGrp="1"/>
          </p:cNvSpPr>
          <p:nvPr>
            <p:ph type="sldNum" sz="quarter" idx="12"/>
          </p:nvPr>
        </p:nvSpPr>
        <p:spPr/>
        <p:txBody>
          <a:bodyPr/>
          <a:lstStyle/>
          <a:p>
            <a:fld id="{74C2F60E-34D8-DD42-93FD-7BD7AE432328}" type="slidenum">
              <a:rPr lang="en-US"/>
              <a:pPr/>
              <a:t>52</a:t>
            </a:fld>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5838" y="1639229"/>
            <a:ext cx="8082275" cy="4455325"/>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77159550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7" name="Picture 6" descr="Unknown-1.jpeg"/>
          <p:cNvPicPr>
            <a:picLocks noChangeAspect="1"/>
          </p:cNvPicPr>
          <p:nvPr/>
        </p:nvPicPr>
        <p:blipFill>
          <a:blip r:embed="rId2"/>
          <a:stretch>
            <a:fillRect/>
          </a:stretch>
        </p:blipFill>
        <p:spPr>
          <a:xfrm>
            <a:off x="935370" y="1609716"/>
            <a:ext cx="7333488" cy="3666744"/>
          </a:xfrm>
          <a:prstGeom prst="rect">
            <a:avLst/>
          </a:prstGeom>
        </p:spPr>
      </p:pic>
      <p:sp>
        <p:nvSpPr>
          <p:cNvPr id="2" name="Slide Number Placeholder 1"/>
          <p:cNvSpPr>
            <a:spLocks noGrp="1"/>
          </p:cNvSpPr>
          <p:nvPr>
            <p:ph type="sldNum" sz="quarter" idx="12"/>
          </p:nvPr>
        </p:nvSpPr>
        <p:spPr/>
        <p:txBody>
          <a:bodyPr/>
          <a:lstStyle/>
          <a:p>
            <a:fld id="{74C2F60E-34D8-DD42-93FD-7BD7AE432328}" type="slidenum">
              <a:rPr lang="en-US"/>
              <a:pPr/>
              <a:t>53</a:t>
            </a:fld>
            <a:endParaRPr lang="en-US"/>
          </a:p>
        </p:txBody>
      </p:sp>
    </p:spTree>
    <p:extLst>
      <p:ext uri="{BB962C8B-B14F-4D97-AF65-F5344CB8AC3E}">
        <p14:creationId xmlns:p14="http://schemas.microsoft.com/office/powerpoint/2010/main" val="11425123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54</a:t>
            </a:fld>
            <a:endParaRPr lang="en-US" dirty="0"/>
          </a:p>
        </p:txBody>
      </p:sp>
      <p:sp>
        <p:nvSpPr>
          <p:cNvPr id="7" name="TextBox 6"/>
          <p:cNvSpPr txBox="1"/>
          <p:nvPr/>
        </p:nvSpPr>
        <p:spPr>
          <a:xfrm>
            <a:off x="2052204" y="5473005"/>
            <a:ext cx="5039591"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endParaRPr lang="en-US" sz="2800" dirty="0">
              <a:solidFill>
                <a:schemeClr val="tx1"/>
              </a:solidFill>
            </a:endParaRPr>
          </a:p>
          <a:p>
            <a:pPr algn="ctr"/>
            <a:r>
              <a:rPr lang="en-US" sz="2800" dirty="0" err="1">
                <a:solidFill>
                  <a:schemeClr val="tx1"/>
                </a:solidFill>
              </a:rPr>
              <a:t>lterrillwoodward.wikispaces.com</a:t>
            </a:r>
            <a:endParaRPr lang="en-US" sz="2800" dirty="0">
              <a:solidFill>
                <a:schemeClr val="tx1"/>
              </a:solidFill>
            </a:endParaRPr>
          </a:p>
        </p:txBody>
      </p:sp>
      <p:sp>
        <p:nvSpPr>
          <p:cNvPr id="3" name="TextBox 2"/>
          <p:cNvSpPr txBox="1"/>
          <p:nvPr/>
        </p:nvSpPr>
        <p:spPr>
          <a:xfrm>
            <a:off x="337626" y="506437"/>
            <a:ext cx="1959191" cy="584775"/>
          </a:xfrm>
          <a:prstGeom prst="rect">
            <a:avLst/>
          </a:prstGeom>
          <a:solidFill>
            <a:schemeClr val="bg1"/>
          </a:solidFill>
        </p:spPr>
        <p:txBody>
          <a:bodyPr wrap="none" rtlCol="0">
            <a:spAutoFit/>
          </a:bodyPr>
          <a:lstStyle/>
          <a:p>
            <a:r>
              <a:rPr lang="en-US" sz="3200" i="1"/>
              <a:t>Thank you</a:t>
            </a:r>
          </a:p>
        </p:txBody>
      </p:sp>
    </p:spTree>
    <p:extLst>
      <p:ext uri="{BB962C8B-B14F-4D97-AF65-F5344CB8AC3E}">
        <p14:creationId xmlns:p14="http://schemas.microsoft.com/office/powerpoint/2010/main" val="1152980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663" y="340964"/>
            <a:ext cx="8143391" cy="1349726"/>
          </a:xfrm>
          <a:solidFill>
            <a:schemeClr val="accent1"/>
          </a:solidFill>
        </p:spPr>
        <p:txBody>
          <a:bodyPr>
            <a:normAutofit/>
          </a:bodyPr>
          <a:lstStyle/>
          <a:p>
            <a:pPr algn="ctr"/>
            <a:r>
              <a:rPr lang="en-US">
                <a:solidFill>
                  <a:schemeClr val="tx1"/>
                </a:solidFill>
              </a:rPr>
              <a:t>Learning Scenario</a:t>
            </a:r>
            <a:endParaRPr lang="en-US" sz="3100">
              <a:solidFill>
                <a:schemeClr val="tx1"/>
              </a:solidFill>
            </a:endParaRPr>
          </a:p>
        </p:txBody>
      </p:sp>
      <p:sp>
        <p:nvSpPr>
          <p:cNvPr id="5" name="Slide Number Placeholder 4"/>
          <p:cNvSpPr>
            <a:spLocks noGrp="1"/>
          </p:cNvSpPr>
          <p:nvPr>
            <p:ph type="sldNum" sz="quarter" idx="12"/>
          </p:nvPr>
        </p:nvSpPr>
        <p:spPr/>
        <p:txBody>
          <a:bodyPr/>
          <a:lstStyle/>
          <a:p>
            <a:fld id="{6D22F896-40B5-4ADD-8801-0D06FADFA095}" type="slidenum">
              <a:rPr lang="en-US" dirty="0"/>
              <a:t>6</a:t>
            </a:fld>
            <a:endParaRPr lang="en-US" dirty="0"/>
          </a:p>
        </p:txBody>
      </p:sp>
      <p:sp>
        <p:nvSpPr>
          <p:cNvPr id="4" name="Content Placeholder 3"/>
          <p:cNvSpPr>
            <a:spLocks noGrp="1"/>
          </p:cNvSpPr>
          <p:nvPr>
            <p:ph idx="1"/>
          </p:nvPr>
        </p:nvSpPr>
        <p:spPr/>
        <p:txBody>
          <a:bodyPr>
            <a:normAutofit/>
          </a:bodyPr>
          <a:lstStyle/>
          <a:p>
            <a:pPr marL="0" indent="0">
              <a:buNone/>
            </a:pPr>
            <a:r>
              <a:rPr lang="en-US" sz="2800"/>
              <a:t>Students will learn about school in their community and in other cultures. They will consider what students learn in school and will be able to compare what schools are like in their community and in other places. They will be able to say why education is a basic right and comment on who goes to school in different countries. Finally, they will create a presentation that introduces their school to others.</a:t>
            </a:r>
          </a:p>
        </p:txBody>
      </p:sp>
    </p:spTree>
    <p:extLst>
      <p:ext uri="{BB962C8B-B14F-4D97-AF65-F5344CB8AC3E}">
        <p14:creationId xmlns:p14="http://schemas.microsoft.com/office/powerpoint/2010/main" val="1688365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a:solidFill>
            <a:schemeClr val="accent1"/>
          </a:solidFill>
        </p:spPr>
        <p:txBody>
          <a:bodyPr/>
          <a:lstStyle/>
          <a:p>
            <a:pPr algn="ctr"/>
            <a:r>
              <a:rPr lang="en-US" smtClean="0">
                <a:solidFill>
                  <a:schemeClr val="tx1"/>
                </a:solidFill>
                <a:ea typeface="ＭＳ Ｐゴシック" pitchFamily="-112" charset="-128"/>
                <a:cs typeface="ＭＳ Ｐゴシック" pitchFamily="-112" charset="-128"/>
              </a:rPr>
              <a:t>Importance of Authentic Texts</a:t>
            </a:r>
          </a:p>
        </p:txBody>
      </p:sp>
      <p:sp>
        <p:nvSpPr>
          <p:cNvPr id="6" name="TextBox 5"/>
          <p:cNvSpPr txBox="1"/>
          <p:nvPr/>
        </p:nvSpPr>
        <p:spPr>
          <a:xfrm>
            <a:off x="452516" y="4097355"/>
            <a:ext cx="3344044" cy="1569660"/>
          </a:xfrm>
          <a:prstGeom prst="rect">
            <a:avLst/>
          </a:prstGeom>
          <a:noFill/>
        </p:spPr>
        <p:txBody>
          <a:bodyPr wrap="square" rtlCol="0">
            <a:spAutoFit/>
          </a:bodyPr>
          <a:lstStyle/>
          <a:p>
            <a:pPr marL="182880" indent="-182880">
              <a:buFont typeface="Arial"/>
              <a:buChar char="•"/>
            </a:pPr>
            <a:r>
              <a:rPr lang="en-US" sz="2400"/>
              <a:t>Real-world</a:t>
            </a:r>
          </a:p>
          <a:p>
            <a:pPr marL="182880" indent="-182880">
              <a:buFont typeface="Arial"/>
              <a:buChar char="•"/>
            </a:pPr>
            <a:r>
              <a:rPr lang="en-US" sz="2400"/>
              <a:t>Culture rich</a:t>
            </a:r>
          </a:p>
          <a:p>
            <a:pPr marL="182880" indent="-182880">
              <a:buFont typeface="Arial"/>
              <a:buChar char="•"/>
            </a:pPr>
            <a:r>
              <a:rPr lang="en-US" sz="2400"/>
              <a:t>Models of correct language</a:t>
            </a:r>
          </a:p>
        </p:txBody>
      </p:sp>
      <p:sp>
        <p:nvSpPr>
          <p:cNvPr id="8" name="Footer Placeholder 7"/>
          <p:cNvSpPr>
            <a:spLocks noGrp="1"/>
          </p:cNvSpPr>
          <p:nvPr>
            <p:ph type="ftr" sz="quarter" idx="11"/>
          </p:nvPr>
        </p:nvSpPr>
        <p:spPr/>
        <p:txBody>
          <a:bodyPr/>
          <a:lstStyle/>
          <a:p>
            <a:r>
              <a:rPr lang="en-US"/>
              <a:t>Laura Terrill</a:t>
            </a:r>
          </a:p>
        </p:txBody>
      </p:sp>
      <p:sp>
        <p:nvSpPr>
          <p:cNvPr id="11" name="Content Placeholder 2"/>
          <p:cNvSpPr txBox="1">
            <a:spLocks/>
          </p:cNvSpPr>
          <p:nvPr/>
        </p:nvSpPr>
        <p:spPr>
          <a:xfrm>
            <a:off x="452516" y="1619250"/>
            <a:ext cx="2366884" cy="3358429"/>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sp>
        <p:nvSpPr>
          <p:cNvPr id="2" name="Slide Number Placeholder 1"/>
          <p:cNvSpPr>
            <a:spLocks noGrp="1"/>
          </p:cNvSpPr>
          <p:nvPr>
            <p:ph type="sldNum" sz="quarter" idx="12"/>
          </p:nvPr>
        </p:nvSpPr>
        <p:spPr/>
        <p:txBody>
          <a:bodyPr/>
          <a:lstStyle/>
          <a:p>
            <a:fld id="{6D22F896-40B5-4ADD-8801-0D06FADFA095}" type="slidenum">
              <a:rPr lang="en-US" dirty="0"/>
              <a:t>7</a:t>
            </a:fld>
            <a:endParaRPr lang="en-US" dirty="0"/>
          </a:p>
        </p:txBody>
      </p:sp>
      <p:pic>
        <p:nvPicPr>
          <p:cNvPr id="9" name="Picture 8" descr="HorarioGatos.png"/>
          <p:cNvPicPr>
            <a:picLocks noChangeAspect="1"/>
          </p:cNvPicPr>
          <p:nvPr/>
        </p:nvPicPr>
        <p:blipFill>
          <a:blip r:embed="rId2"/>
          <a:stretch>
            <a:fillRect/>
          </a:stretch>
        </p:blipFill>
        <p:spPr>
          <a:xfrm>
            <a:off x="3124200" y="1777804"/>
            <a:ext cx="5728300" cy="4461819"/>
          </a:xfrm>
          <a:prstGeom prst="rect">
            <a:avLst/>
          </a:prstGeom>
        </p:spPr>
      </p:pic>
    </p:spTree>
    <p:extLst>
      <p:ext uri="{BB962C8B-B14F-4D97-AF65-F5344CB8AC3E}">
        <p14:creationId xmlns:p14="http://schemas.microsoft.com/office/powerpoint/2010/main" val="16602870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 camino a la escuela</a:t>
            </a:r>
          </a:p>
        </p:txBody>
      </p:sp>
      <p:pic>
        <p:nvPicPr>
          <p:cNvPr id="6" name="De camino a la escuela.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213644" y="1501842"/>
            <a:ext cx="6716712" cy="5037071"/>
          </a:xfrm>
        </p:spPr>
      </p:pic>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8</a:t>
            </a:fld>
            <a:endParaRPr lang="en-US"/>
          </a:p>
        </p:txBody>
      </p:sp>
    </p:spTree>
    <p:extLst>
      <p:ext uri="{BB962C8B-B14F-4D97-AF65-F5344CB8AC3E}">
        <p14:creationId xmlns:p14="http://schemas.microsoft.com/office/powerpoint/2010/main" val="18559049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700"/>
              <a:t>Identity/Belonging: School Days</a:t>
            </a:r>
            <a:br>
              <a:rPr lang="en-US" sz="2700"/>
            </a:br>
            <a:r>
              <a:rPr lang="en-US" sz="2400"/>
              <a:t>What role does school play in our lives?</a:t>
            </a:r>
          </a:p>
        </p:txBody>
      </p:sp>
      <p:sp>
        <p:nvSpPr>
          <p:cNvPr id="3" name="Footer Placeholder 2"/>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351" y="4403352"/>
            <a:ext cx="1932165" cy="1645920"/>
          </a:xfrm>
          <a:prstGeom prst="rect">
            <a:avLst/>
          </a:prstGeom>
        </p:spPr>
      </p:pic>
      <p:sp>
        <p:nvSpPr>
          <p:cNvPr id="5" name="TextBox 4"/>
          <p:cNvSpPr txBox="1"/>
          <p:nvPr/>
        </p:nvSpPr>
        <p:spPr>
          <a:xfrm>
            <a:off x="3725906" y="2014151"/>
            <a:ext cx="5037094" cy="4401205"/>
          </a:xfrm>
          <a:prstGeom prst="rect">
            <a:avLst/>
          </a:prstGeom>
          <a:solidFill>
            <a:schemeClr val="tx2">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b="1"/>
              <a:t>Unit Goals</a:t>
            </a:r>
          </a:p>
          <a:p>
            <a:r>
              <a:rPr lang="en-US" sz="2000" b="1"/>
              <a:t>Learners will be able to:</a:t>
            </a:r>
          </a:p>
          <a:p>
            <a:pPr marL="342900" indent="-342900">
              <a:buFont typeface="Arial" charset="0"/>
              <a:buChar char="•"/>
            </a:pPr>
            <a:r>
              <a:rPr lang="en-US" sz="2000"/>
              <a:t>Discuss their likes and dislikes with regard to school</a:t>
            </a:r>
          </a:p>
          <a:p>
            <a:pPr marL="342900" indent="-342900">
              <a:buFont typeface="Arial" charset="0"/>
              <a:buChar char="•"/>
            </a:pPr>
            <a:r>
              <a:rPr lang="en-US" sz="2000"/>
              <a:t>Comment on what they need to learn and what they do to learn</a:t>
            </a:r>
          </a:p>
          <a:p>
            <a:pPr marL="342900" indent="-342900">
              <a:buFont typeface="Arial" charset="0"/>
              <a:buChar char="•"/>
            </a:pPr>
            <a:r>
              <a:rPr lang="en-US" sz="2000"/>
              <a:t>Make comparisons between their school life and school life in the target culture</a:t>
            </a:r>
          </a:p>
          <a:p>
            <a:pPr marL="342900" indent="-342900">
              <a:buFont typeface="Arial" charset="0"/>
              <a:buChar char="•"/>
            </a:pPr>
            <a:r>
              <a:rPr lang="en-US" sz="2000"/>
              <a:t>Comment on the importance of school and who goes to school</a:t>
            </a:r>
          </a:p>
          <a:p>
            <a:pPr marL="342900" indent="-342900">
              <a:buFont typeface="Arial" charset="0"/>
              <a:buChar char="•"/>
            </a:pPr>
            <a:r>
              <a:rPr lang="en-US" sz="2000"/>
              <a:t>Comment on how children go to school and make comparisons to their lives</a:t>
            </a:r>
          </a:p>
          <a:p>
            <a:pPr marL="342900" indent="-342900">
              <a:buFont typeface="Arial" charset="0"/>
              <a:buChar char="•"/>
            </a:pPr>
            <a:r>
              <a:rPr lang="en-US" sz="2000"/>
              <a:t>Share information about their school with others</a:t>
            </a:r>
            <a:r>
              <a:rPr lang="en-US" sz="2000">
                <a:effectLst/>
              </a:rPr>
              <a:t> </a:t>
            </a:r>
            <a:endParaRPr lang="en-US" sz="2000"/>
          </a:p>
        </p:txBody>
      </p:sp>
      <p:pic>
        <p:nvPicPr>
          <p:cNvPr id="6" name="Content Placeholder 6" descr="Screen Shot 2015-03-21 at 10.33.10 AM.png"/>
          <p:cNvPicPr>
            <a:picLocks noChangeAspect="1"/>
          </p:cNvPicPr>
          <p:nvPr/>
        </p:nvPicPr>
        <p:blipFill>
          <a:blip r:embed="rId3"/>
          <a:stretch>
            <a:fillRect/>
          </a:stretch>
        </p:blipFill>
        <p:spPr>
          <a:xfrm>
            <a:off x="764351" y="1896876"/>
            <a:ext cx="1946190" cy="1828800"/>
          </a:xfrm>
          <a:prstGeom prst="rect">
            <a:avLst/>
          </a:prstGeom>
        </p:spPr>
      </p:pic>
    </p:spTree>
    <p:extLst>
      <p:ext uri="{BB962C8B-B14F-4D97-AF65-F5344CB8AC3E}">
        <p14:creationId xmlns:p14="http://schemas.microsoft.com/office/powerpoint/2010/main" val="214145099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Depth</Template>
  <TotalTime>8624</TotalTime>
  <Words>4333</Words>
  <Application>Microsoft Macintosh PowerPoint</Application>
  <PresentationFormat>On-screen Show (4:3)</PresentationFormat>
  <Paragraphs>583</Paragraphs>
  <Slides>54</Slides>
  <Notes>10</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54</vt:i4>
      </vt:variant>
    </vt:vector>
  </HeadingPairs>
  <TitlesOfParts>
    <vt:vector size="65" baseType="lpstr">
      <vt:lpstr>Calibri</vt:lpstr>
      <vt:lpstr>Cambria</vt:lpstr>
      <vt:lpstr>Corbel</vt:lpstr>
      <vt:lpstr>Georgia</vt:lpstr>
      <vt:lpstr>ＭＳ Ｐゴシック</vt:lpstr>
      <vt:lpstr>Symbol</vt:lpstr>
      <vt:lpstr>Times New Roman</vt:lpstr>
      <vt:lpstr>Wingdings</vt:lpstr>
      <vt:lpstr>宋体</vt:lpstr>
      <vt:lpstr>Arial</vt:lpstr>
      <vt:lpstr>Depth</vt:lpstr>
      <vt:lpstr>CURRICULUM DEVELOPMENT</vt:lpstr>
      <vt:lpstr>PowerPoint Presentation</vt:lpstr>
      <vt:lpstr>PowerPoint Presentation</vt:lpstr>
      <vt:lpstr>PowerPoint Presentation</vt:lpstr>
      <vt:lpstr>Global Challenges: Schooling Around the World What role does school play in our lives?</vt:lpstr>
      <vt:lpstr>Learning Scenario</vt:lpstr>
      <vt:lpstr>Importance of Authentic Texts</vt:lpstr>
      <vt:lpstr>De camino a la escuela</vt:lpstr>
      <vt:lpstr>Identity/Belonging: School Days What role does school play in our lives?</vt:lpstr>
      <vt:lpstr>Schooling Around the World What role does school play in our lives?</vt:lpstr>
      <vt:lpstr>PowerPoint Presentation</vt:lpstr>
      <vt:lpstr>Unit Can Do Statements are tasks that are specific to the unit. </vt:lpstr>
      <vt:lpstr>Language Functions/Can Do Statements</vt:lpstr>
      <vt:lpstr>PowerPoint Presentation</vt:lpstr>
      <vt:lpstr>PowerPoint Presentation</vt:lpstr>
      <vt:lpstr>What about discrete point skills?</vt:lpstr>
      <vt:lpstr>PowerPoint Presentation</vt:lpstr>
      <vt:lpstr>Grammar in context</vt:lpstr>
      <vt:lpstr>Vocabulary “Quizzes”</vt:lpstr>
      <vt:lpstr>ACTFL Integrated Performance Assessment</vt:lpstr>
      <vt:lpstr>Getting the most out of a text</vt:lpstr>
      <vt:lpstr>PowerPoint Presentation</vt:lpstr>
      <vt:lpstr>Interpretive Mode</vt:lpstr>
      <vt:lpstr>Presentational Mode</vt:lpstr>
      <vt:lpstr>Interpersonal Mode</vt:lpstr>
      <vt:lpstr>Interpretive Mode</vt:lpstr>
      <vt:lpstr>Assessment is in English</vt:lpstr>
      <vt:lpstr>Assessment is in English</vt:lpstr>
      <vt:lpstr>Instruction is in Target Language</vt:lpstr>
      <vt:lpstr>Instruction is in Target Language</vt:lpstr>
      <vt:lpstr>IPA Interpretive Comprehension Literal Comprehension</vt:lpstr>
      <vt:lpstr>IPA Interpretive Comprehension Figurative Comprehension</vt:lpstr>
      <vt:lpstr>PowerPoint Presentation</vt:lpstr>
      <vt:lpstr>Key Word Recognition</vt:lpstr>
      <vt:lpstr>Main Idea</vt:lpstr>
      <vt:lpstr>Supporting Details</vt:lpstr>
      <vt:lpstr>Guessing Meaning from Context</vt:lpstr>
      <vt:lpstr>Inferences</vt:lpstr>
      <vt:lpstr>Comparing Cultural Perspectives</vt:lpstr>
      <vt:lpstr>Judith</vt:lpstr>
      <vt:lpstr>Blended Rubric</vt:lpstr>
      <vt:lpstr> Interpersonal Mode</vt:lpstr>
      <vt:lpstr>Vacation Time — Why travel?</vt:lpstr>
      <vt:lpstr>Interpersonal Rubric</vt:lpstr>
      <vt:lpstr>Interpersonal Assessment Guidelines</vt:lpstr>
      <vt:lpstr>PowerPoint Presentation</vt:lpstr>
      <vt:lpstr>Vacation Time — Why vacation?</vt:lpstr>
      <vt:lpstr>Presentational Rubric</vt:lpstr>
      <vt:lpstr>Presentational Rubric, part 2</vt:lpstr>
      <vt:lpstr>Presentational Project</vt:lpstr>
      <vt:lpstr>Presentational Writing  (Script and Visual Product)</vt:lpstr>
      <vt:lpstr>Presentational Speaking</vt:lpstr>
      <vt:lpstr>PowerPoint Presentation</vt:lpstr>
      <vt:lpstr>PowerPoint Presentation</vt:lpstr>
    </vt:vector>
  </TitlesOfParts>
  <Company>Educational Consultant</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cp:lastModifiedBy>
  <cp:revision>234</cp:revision>
  <cp:lastPrinted>2018-01-24T03:52:59Z</cp:lastPrinted>
  <dcterms:created xsi:type="dcterms:W3CDTF">2014-10-11T01:20:18Z</dcterms:created>
  <dcterms:modified xsi:type="dcterms:W3CDTF">2018-02-14T22:42:09Z</dcterms:modified>
</cp:coreProperties>
</file>